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66" r:id="rId3"/>
    <p:sldId id="258" r:id="rId4"/>
    <p:sldId id="265" r:id="rId5"/>
    <p:sldId id="264" r:id="rId6"/>
    <p:sldId id="279" r:id="rId7"/>
    <p:sldId id="259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9"/>
    <a:srgbClr val="8EFF93"/>
    <a:srgbClr val="DFFFE4"/>
    <a:srgbClr val="DCF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05" autoAdjust="0"/>
  </p:normalViewPr>
  <p:slideViewPr>
    <p:cSldViewPr snapToGrid="0" snapToObjects="1">
      <p:cViewPr>
        <p:scale>
          <a:sx n="100" d="100"/>
          <a:sy n="100" d="100"/>
        </p:scale>
        <p:origin x="-75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Klik om de 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zaterdag 9 april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zaterdag 9 april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zaterdag 9 april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7.gif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jl links 24"/>
          <p:cNvSpPr/>
          <p:nvPr/>
        </p:nvSpPr>
        <p:spPr>
          <a:xfrm rot="5400000">
            <a:off x="3691475" y="3789894"/>
            <a:ext cx="658088" cy="384170"/>
          </a:xfrm>
          <a:prstGeom prst="rightArrow">
            <a:avLst>
              <a:gd name="adj1" fmla="val 46681"/>
              <a:gd name="adj2" fmla="val 63274"/>
            </a:avLst>
          </a:prstGeom>
          <a:solidFill>
            <a:srgbClr val="8EFF9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227022" y="169502"/>
            <a:ext cx="855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accent1">
                    <a:lumMod val="75000"/>
                  </a:schemeClr>
                </a:solidFill>
                <a:latin typeface="News Gothic MT"/>
                <a:cs typeface="News Gothic MT"/>
              </a:rPr>
              <a:t>Hoofdstuk 3: CHINA, INDUSTRIËLE GROEIREGIO</a:t>
            </a:r>
            <a:endParaRPr lang="nl-NL" sz="2400" b="1" dirty="0">
              <a:solidFill>
                <a:schemeClr val="accent1">
                  <a:lumMod val="7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7022" y="654994"/>
            <a:ext cx="2443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rgbClr val="800000"/>
                </a:solidFill>
                <a:latin typeface="News Gothic MT"/>
                <a:cs typeface="News Gothic MT"/>
              </a:rPr>
              <a:t>3</a:t>
            </a:r>
            <a:r>
              <a:rPr lang="nl-NL" sz="2200" b="1" dirty="0" smtClean="0">
                <a:solidFill>
                  <a:srgbClr val="800000"/>
                </a:solidFill>
                <a:latin typeface="News Gothic MT"/>
                <a:cs typeface="News Gothic MT"/>
              </a:rPr>
              <a:t>.1 Inleiding</a:t>
            </a:r>
            <a:endParaRPr lang="nl-NL" sz="2200" b="1" dirty="0">
              <a:solidFill>
                <a:srgbClr val="800000"/>
              </a:solidFill>
              <a:latin typeface="News Gothic MT"/>
              <a:cs typeface="News Gothic M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27023" y="1085881"/>
            <a:ext cx="5854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Welke producten kom je in het dagelijkse leven </a:t>
            </a:r>
          </a:p>
          <a:p>
            <a:r>
              <a:rPr lang="nl-NL" sz="2100" i="1" dirty="0" smtClean="0">
                <a:latin typeface="Arial"/>
                <a:cs typeface="Arial"/>
              </a:rPr>
              <a:t>tegen met de vermelding ‘Made in China’? </a:t>
            </a:r>
            <a:endParaRPr lang="nl-NL" sz="2100" i="1" dirty="0">
              <a:latin typeface="Arial"/>
              <a:cs typeface="Arial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27023" y="1719761"/>
            <a:ext cx="5685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Speelgoed, computers, huishoudapparaten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27023" y="2152823"/>
            <a:ext cx="55441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Waarmee associeer je deze producten?</a:t>
            </a:r>
            <a:endParaRPr lang="nl-NL" sz="2100" i="1" dirty="0">
              <a:latin typeface="Arial"/>
              <a:cs typeface="Arial"/>
            </a:endParaRPr>
          </a:p>
        </p:txBody>
      </p:sp>
      <p:pic>
        <p:nvPicPr>
          <p:cNvPr id="12" name="Afbeelding 11" descr="43302_China v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76" y="673603"/>
            <a:ext cx="2698649" cy="1796288"/>
          </a:xfrm>
          <a:prstGeom prst="rect">
            <a:avLst/>
          </a:prstGeom>
        </p:spPr>
      </p:pic>
      <p:sp>
        <p:nvSpPr>
          <p:cNvPr id="13" name="Ovaal 12"/>
          <p:cNvSpPr/>
          <p:nvPr/>
        </p:nvSpPr>
        <p:spPr>
          <a:xfrm>
            <a:off x="3173121" y="2568321"/>
            <a:ext cx="1752739" cy="660511"/>
          </a:xfrm>
          <a:prstGeom prst="ellipse">
            <a:avLst/>
          </a:prstGeom>
          <a:solidFill>
            <a:srgbClr val="DFFFE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100" dirty="0" smtClean="0">
                <a:solidFill>
                  <a:schemeClr val="tx1"/>
                </a:solidFill>
                <a:latin typeface="Arial"/>
                <a:cs typeface="Arial"/>
              </a:rPr>
              <a:t>prijs</a:t>
            </a:r>
            <a:endParaRPr lang="nl-NL" sz="2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578594" y="3442143"/>
            <a:ext cx="1752739" cy="660511"/>
          </a:xfrm>
          <a:prstGeom prst="ellipse">
            <a:avLst/>
          </a:prstGeom>
          <a:solidFill>
            <a:srgbClr val="DFFFE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nl-NL" sz="2100" dirty="0" smtClean="0">
                <a:solidFill>
                  <a:schemeClr val="tx1"/>
                </a:solidFill>
                <a:latin typeface="Arial"/>
                <a:cs typeface="Arial"/>
              </a:rPr>
              <a:t>product</a:t>
            </a:r>
            <a:endParaRPr lang="nl-NL" sz="2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Ovaal 14"/>
          <p:cNvSpPr/>
          <p:nvPr/>
        </p:nvSpPr>
        <p:spPr>
          <a:xfrm>
            <a:off x="5912791" y="3442143"/>
            <a:ext cx="1752739" cy="660511"/>
          </a:xfrm>
          <a:prstGeom prst="ellipse">
            <a:avLst/>
          </a:prstGeom>
          <a:solidFill>
            <a:srgbClr val="DFFFE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nl-NL" sz="2100" spc="-160" dirty="0" smtClean="0">
                <a:solidFill>
                  <a:schemeClr val="tx1"/>
                </a:solidFill>
                <a:latin typeface="Arial"/>
                <a:cs typeface="Arial"/>
              </a:rPr>
              <a:t>hoeveelheid</a:t>
            </a:r>
            <a:endParaRPr lang="nl-NL" sz="2100" spc="-16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2949567" y="4400507"/>
            <a:ext cx="2184865" cy="887548"/>
          </a:xfrm>
          <a:prstGeom prst="ellipse">
            <a:avLst/>
          </a:prstGeom>
          <a:solidFill>
            <a:srgbClr val="DFFFE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nl-NL" sz="2100" dirty="0" smtClean="0">
                <a:solidFill>
                  <a:schemeClr val="tx1"/>
                </a:solidFill>
                <a:latin typeface="Arial"/>
                <a:cs typeface="Arial"/>
              </a:rPr>
              <a:t>MADE IN CHINA</a:t>
            </a:r>
            <a:endParaRPr lang="nl-NL" sz="2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578594" y="5067035"/>
            <a:ext cx="1752739" cy="660511"/>
          </a:xfrm>
          <a:prstGeom prst="ellipse">
            <a:avLst/>
          </a:prstGeom>
          <a:solidFill>
            <a:srgbClr val="DFFFE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nl-NL" sz="2100" dirty="0" smtClean="0">
                <a:solidFill>
                  <a:schemeClr val="tx1"/>
                </a:solidFill>
                <a:latin typeface="Arial"/>
                <a:cs typeface="Arial"/>
              </a:rPr>
              <a:t>kwaliteit</a:t>
            </a:r>
            <a:endParaRPr lang="nl-NL" sz="2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5890601" y="5067035"/>
            <a:ext cx="1752739" cy="660511"/>
          </a:xfrm>
          <a:prstGeom prst="ellipse">
            <a:avLst/>
          </a:prstGeom>
          <a:solidFill>
            <a:srgbClr val="DFFFE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nl-NL" sz="2100" dirty="0" smtClean="0">
                <a:solidFill>
                  <a:schemeClr val="tx1"/>
                </a:solidFill>
                <a:latin typeface="Arial"/>
                <a:cs typeface="Arial"/>
              </a:rPr>
              <a:t>arbeid</a:t>
            </a:r>
            <a:endParaRPr lang="nl-NL" sz="2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77233" y="5791382"/>
            <a:ext cx="2443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indere kwaliteit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28767" y="4143230"/>
            <a:ext cx="178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peelgoed – </a:t>
            </a:r>
          </a:p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informatica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3345573" y="3237435"/>
            <a:ext cx="1548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age prijs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467595" y="4102654"/>
            <a:ext cx="10924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veel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771170" y="5724615"/>
            <a:ext cx="2422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eestal niet goed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6" name="Pijl links 25"/>
          <p:cNvSpPr/>
          <p:nvPr/>
        </p:nvSpPr>
        <p:spPr>
          <a:xfrm rot="2313722">
            <a:off x="2236207" y="4049696"/>
            <a:ext cx="868879" cy="384170"/>
          </a:xfrm>
          <a:prstGeom prst="rightArrow">
            <a:avLst>
              <a:gd name="adj1" fmla="val 46681"/>
              <a:gd name="adj2" fmla="val 63274"/>
            </a:avLst>
          </a:prstGeom>
          <a:solidFill>
            <a:srgbClr val="8EFF9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7" name="Pijl links 26"/>
          <p:cNvSpPr/>
          <p:nvPr/>
        </p:nvSpPr>
        <p:spPr>
          <a:xfrm rot="20140715">
            <a:off x="2308288" y="4923630"/>
            <a:ext cx="632482" cy="384170"/>
          </a:xfrm>
          <a:prstGeom prst="rightArrow">
            <a:avLst>
              <a:gd name="adj1" fmla="val 46681"/>
              <a:gd name="adj2" fmla="val 63274"/>
            </a:avLst>
          </a:prstGeom>
          <a:solidFill>
            <a:srgbClr val="8EFF9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Pijl links 27"/>
          <p:cNvSpPr/>
          <p:nvPr/>
        </p:nvSpPr>
        <p:spPr>
          <a:xfrm rot="12222275">
            <a:off x="5247942" y="4923630"/>
            <a:ext cx="632482" cy="384170"/>
          </a:xfrm>
          <a:prstGeom prst="rightArrow">
            <a:avLst>
              <a:gd name="adj1" fmla="val 46681"/>
              <a:gd name="adj2" fmla="val 63274"/>
            </a:avLst>
          </a:prstGeom>
          <a:solidFill>
            <a:srgbClr val="8EFF9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9" name="Pijl links 28"/>
          <p:cNvSpPr/>
          <p:nvPr/>
        </p:nvSpPr>
        <p:spPr>
          <a:xfrm rot="8762448">
            <a:off x="4988523" y="4068706"/>
            <a:ext cx="868879" cy="384170"/>
          </a:xfrm>
          <a:prstGeom prst="rightArrow">
            <a:avLst>
              <a:gd name="adj1" fmla="val 46681"/>
              <a:gd name="adj2" fmla="val 63274"/>
            </a:avLst>
          </a:prstGeom>
          <a:solidFill>
            <a:srgbClr val="8EFF9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36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7022" y="1302477"/>
            <a:ext cx="8261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Ken je de namen van enkele Chinese multinationals? </a:t>
            </a:r>
            <a:endParaRPr lang="nl-NL" sz="2100" i="1" dirty="0">
              <a:latin typeface="Arial"/>
              <a:cs typeface="Arial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7023" y="227531"/>
            <a:ext cx="8635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Ken je westerse multinationals met vestigingen in China? Welke?</a:t>
            </a:r>
            <a:endParaRPr lang="nl-NL" sz="2100" i="1" dirty="0">
              <a:latin typeface="Arial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27022" y="534378"/>
            <a:ext cx="8526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Apple, Siemens, Volkswagen, Henkel, 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Procter&amp;Gamble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, Unilever, Intel, Microsoft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7023" y="1614565"/>
            <a:ext cx="8526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Baosteel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Lenovo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Petrochina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Hisense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Huawei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Technologies, TCL, 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Haier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, Li-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Ning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Xiaomi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Tsingtao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6" name="Afbeelding 5" descr="Lenovo-Logo-White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1" y="2568512"/>
            <a:ext cx="2214771" cy="1442580"/>
          </a:xfrm>
          <a:prstGeom prst="rect">
            <a:avLst/>
          </a:prstGeom>
        </p:spPr>
      </p:pic>
      <p:pic>
        <p:nvPicPr>
          <p:cNvPr id="7" name="Afbeelding 6" descr="Hai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6" y="2568511"/>
            <a:ext cx="1739583" cy="1442581"/>
          </a:xfrm>
          <a:prstGeom prst="rect">
            <a:avLst/>
          </a:prstGeom>
        </p:spPr>
      </p:pic>
      <p:pic>
        <p:nvPicPr>
          <p:cNvPr id="8" name="Afbeelding 7" descr="PetroChina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11" y="2541800"/>
            <a:ext cx="1924774" cy="1469293"/>
          </a:xfrm>
          <a:prstGeom prst="rect">
            <a:avLst/>
          </a:prstGeom>
        </p:spPr>
      </p:pic>
      <p:pic>
        <p:nvPicPr>
          <p:cNvPr id="9" name="Afbeelding 8" descr="2000px-Logo_of_the_TCL_Corporati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36" y="2453996"/>
            <a:ext cx="2548440" cy="1557097"/>
          </a:xfrm>
          <a:prstGeom prst="rect">
            <a:avLst/>
          </a:prstGeom>
        </p:spPr>
      </p:pic>
      <p:pic>
        <p:nvPicPr>
          <p:cNvPr id="10" name="Afbeelding 9" descr="20130918224943734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3"/>
          <a:stretch/>
        </p:blipFill>
        <p:spPr>
          <a:xfrm>
            <a:off x="227023" y="4207060"/>
            <a:ext cx="2558679" cy="903547"/>
          </a:xfrm>
          <a:prstGeom prst="rect">
            <a:avLst/>
          </a:prstGeom>
        </p:spPr>
      </p:pic>
      <p:pic>
        <p:nvPicPr>
          <p:cNvPr id="11" name="Afbeelding 10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79" y="4207060"/>
            <a:ext cx="2751537" cy="912463"/>
          </a:xfrm>
          <a:prstGeom prst="rect">
            <a:avLst/>
          </a:prstGeom>
        </p:spPr>
      </p:pic>
      <p:pic>
        <p:nvPicPr>
          <p:cNvPr id="12" name="Afbeelding 11" descr="baosteellogo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2" b="36415"/>
          <a:stretch/>
        </p:blipFill>
        <p:spPr>
          <a:xfrm>
            <a:off x="5658949" y="4207060"/>
            <a:ext cx="3240512" cy="903547"/>
          </a:xfrm>
          <a:prstGeom prst="rect">
            <a:avLst/>
          </a:prstGeom>
        </p:spPr>
      </p:pic>
      <p:pic>
        <p:nvPicPr>
          <p:cNvPr id="13" name="Afbeelding 12" descr="image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3" y="5219092"/>
            <a:ext cx="2474121" cy="1465832"/>
          </a:xfrm>
          <a:prstGeom prst="rect">
            <a:avLst/>
          </a:prstGeom>
        </p:spPr>
      </p:pic>
      <p:pic>
        <p:nvPicPr>
          <p:cNvPr id="14" name="Afbeelding 13" descr="xm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18" y="5230368"/>
            <a:ext cx="3403112" cy="1454556"/>
          </a:xfrm>
          <a:prstGeom prst="rect">
            <a:avLst/>
          </a:prstGeom>
        </p:spPr>
      </p:pic>
      <p:pic>
        <p:nvPicPr>
          <p:cNvPr id="15" name="Afbeelding 14" descr="tsingtao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84" y="5230368"/>
            <a:ext cx="1611273" cy="14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3303_Wereldkaart staatkund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31"/>
            <a:ext cx="9144000" cy="603646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7022" y="184181"/>
            <a:ext cx="87010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latin typeface="Arial"/>
                <a:cs typeface="Arial"/>
              </a:rPr>
              <a:t>De BRIC-landen: Brazilië, Rusland, India, China  </a:t>
            </a:r>
          </a:p>
        </p:txBody>
      </p:sp>
      <p:pic>
        <p:nvPicPr>
          <p:cNvPr id="5" name="Afbeelding 4" descr="Schermafbeelding 2015-01-26 om 20.5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31"/>
            <a:ext cx="9144000" cy="60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3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27022" y="184181"/>
            <a:ext cx="87010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latin typeface="Arial"/>
                <a:cs typeface="Arial"/>
              </a:rPr>
              <a:t>Economen zien de BRIC-landen uitgroeien tot economische wereldmachten in de volgende jaren. Ze beschikken allen over een enorme arbeidsmarkt. Maar er zijn ook verschillen: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7022" y="1246010"/>
            <a:ext cx="8916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 smtClean="0">
                <a:latin typeface="Arial"/>
                <a:cs typeface="Arial"/>
              </a:rPr>
              <a:t>Brazilië</a:t>
            </a:r>
            <a:r>
              <a:rPr lang="nl-NL" sz="2100" dirty="0" smtClean="0">
                <a:latin typeface="Arial"/>
                <a:cs typeface="Arial"/>
              </a:rPr>
              <a:t>: kent een gematigde blijvende groei met de beste resultaten.</a:t>
            </a:r>
          </a:p>
          <a:p>
            <a:r>
              <a:rPr lang="nl-NL" sz="2100" b="1" spc="-10" dirty="0" smtClean="0">
                <a:latin typeface="Arial"/>
                <a:cs typeface="Arial"/>
              </a:rPr>
              <a:t>Rusland</a:t>
            </a:r>
            <a:r>
              <a:rPr lang="nl-NL" sz="2100" spc="-10" dirty="0" smtClean="0">
                <a:latin typeface="Arial"/>
                <a:cs typeface="Arial"/>
              </a:rPr>
              <a:t>: nog te afhankelijk van de basisindustrie, renovatie noodzakelijk.</a:t>
            </a:r>
          </a:p>
          <a:p>
            <a:r>
              <a:rPr lang="nl-NL" sz="2100" b="1" dirty="0" smtClean="0">
                <a:latin typeface="Arial"/>
                <a:cs typeface="Arial"/>
              </a:rPr>
              <a:t>India</a:t>
            </a:r>
            <a:r>
              <a:rPr lang="nl-NL" sz="2100" dirty="0" smtClean="0">
                <a:latin typeface="Arial"/>
                <a:cs typeface="Arial"/>
              </a:rPr>
              <a:t>: moet dringend de hele bevolking onderwijs aanbieden.</a:t>
            </a:r>
          </a:p>
          <a:p>
            <a:r>
              <a:rPr lang="nl-NL" sz="2100" b="1" spc="-10" dirty="0" smtClean="0">
                <a:latin typeface="Arial"/>
                <a:cs typeface="Arial"/>
              </a:rPr>
              <a:t>China</a:t>
            </a:r>
            <a:r>
              <a:rPr lang="nl-NL" sz="2100" spc="-10" dirty="0" smtClean="0">
                <a:latin typeface="Arial"/>
                <a:cs typeface="Arial"/>
              </a:rPr>
              <a:t>: kiest voor een gecontroleerde overgang naar een markteconomie.  </a:t>
            </a:r>
          </a:p>
        </p:txBody>
      </p:sp>
      <p:pic>
        <p:nvPicPr>
          <p:cNvPr id="5" name="Afbeelding 4" descr="o.2527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7168"/>
            <a:ext cx="6845300" cy="38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7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7022" y="40856"/>
            <a:ext cx="6796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solidFill>
                  <a:srgbClr val="800000"/>
                </a:solidFill>
                <a:latin typeface="News Gothic MT"/>
                <a:cs typeface="News Gothic MT"/>
              </a:rPr>
              <a:t>3.2 China: een industriële groeiregio</a:t>
            </a:r>
            <a:endParaRPr lang="nl-NL" sz="2200" b="1" dirty="0">
              <a:solidFill>
                <a:srgbClr val="800000"/>
              </a:solidFill>
              <a:latin typeface="News Gothic MT"/>
              <a:cs typeface="News Gothic M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7022" y="442110"/>
            <a:ext cx="4687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cs typeface="News Gothic MT"/>
              </a:rPr>
              <a:t>A</a:t>
            </a:r>
            <a:r>
              <a:rPr lang="nl-NL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cs typeface="News Gothic MT"/>
              </a:rPr>
              <a:t>. Situering </a:t>
            </a:r>
            <a:endParaRPr lang="nl-NL" sz="2200" b="1" dirty="0">
              <a:solidFill>
                <a:schemeClr val="tx1">
                  <a:lumMod val="50000"/>
                  <a:lumOff val="50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7022" y="796796"/>
            <a:ext cx="8650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Kleur China rood en de VS groen op de wereldkaart p.118</a:t>
            </a:r>
          </a:p>
          <a:p>
            <a:r>
              <a:rPr lang="nl-NL" sz="2100" i="1" dirty="0" smtClean="0">
                <a:latin typeface="Arial"/>
                <a:cs typeface="Arial"/>
              </a:rPr>
              <a:t>Vergelijk de oppervlakte van beide staten.</a:t>
            </a:r>
            <a:endParaRPr lang="nl-NL" sz="2100" i="1" dirty="0"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15923" y="1458803"/>
            <a:ext cx="5685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Ze hebben ongeveer dezelfde oppervlakte.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8" name="Afbeelding 7" descr="43305_China ligging kaar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/>
          <a:stretch/>
        </p:blipFill>
        <p:spPr>
          <a:xfrm>
            <a:off x="2806700" y="1874301"/>
            <a:ext cx="6235700" cy="482393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61999" y="1836687"/>
            <a:ext cx="190500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latin typeface="Arial"/>
                <a:cs typeface="Arial"/>
              </a:rPr>
              <a:t>Noord-Korea</a:t>
            </a:r>
          </a:p>
          <a:p>
            <a:r>
              <a:rPr lang="nl-NL" sz="2100" dirty="0" smtClean="0">
                <a:latin typeface="Arial"/>
                <a:cs typeface="Arial"/>
              </a:rPr>
              <a:t>Zuid-Korea</a:t>
            </a:r>
          </a:p>
          <a:p>
            <a:r>
              <a:rPr lang="nl-NL" sz="2100" dirty="0" smtClean="0">
                <a:latin typeface="Arial"/>
                <a:cs typeface="Arial"/>
              </a:rPr>
              <a:t>Japan</a:t>
            </a:r>
          </a:p>
          <a:p>
            <a:r>
              <a:rPr lang="nl-NL" sz="2100" dirty="0" smtClean="0">
                <a:latin typeface="Arial"/>
                <a:cs typeface="Arial"/>
              </a:rPr>
              <a:t>Taiwan</a:t>
            </a:r>
          </a:p>
          <a:p>
            <a:r>
              <a:rPr lang="nl-NL" sz="2100" dirty="0" smtClean="0">
                <a:latin typeface="Arial"/>
                <a:cs typeface="Arial"/>
              </a:rPr>
              <a:t>Vietnam</a:t>
            </a:r>
          </a:p>
          <a:p>
            <a:r>
              <a:rPr lang="nl-NL" sz="2100" dirty="0" smtClean="0">
                <a:latin typeface="Arial"/>
                <a:cs typeface="Arial"/>
              </a:rPr>
              <a:t>India</a:t>
            </a:r>
          </a:p>
          <a:p>
            <a:r>
              <a:rPr lang="nl-NL" sz="2100" dirty="0" smtClean="0">
                <a:latin typeface="Arial"/>
                <a:cs typeface="Arial"/>
              </a:rPr>
              <a:t>Rusland</a:t>
            </a:r>
          </a:p>
          <a:p>
            <a:r>
              <a:rPr lang="nl-NL" sz="2100" dirty="0" smtClean="0">
                <a:latin typeface="Arial"/>
                <a:cs typeface="Arial"/>
              </a:rPr>
              <a:t>Mongolië</a:t>
            </a:r>
          </a:p>
          <a:p>
            <a:r>
              <a:rPr lang="nl-NL" sz="2100" i="1" dirty="0" err="1" smtClean="0">
                <a:latin typeface="Arial"/>
                <a:cs typeface="Arial"/>
              </a:rPr>
              <a:t>Huang</a:t>
            </a:r>
            <a:r>
              <a:rPr lang="nl-NL" sz="2100" i="1" dirty="0" smtClean="0">
                <a:latin typeface="Arial"/>
                <a:cs typeface="Arial"/>
              </a:rPr>
              <a:t> He</a:t>
            </a:r>
          </a:p>
          <a:p>
            <a:r>
              <a:rPr lang="nl-NL" sz="2100" i="1" dirty="0" err="1" smtClean="0">
                <a:latin typeface="Arial"/>
                <a:cs typeface="Arial"/>
              </a:rPr>
              <a:t>Chang</a:t>
            </a:r>
            <a:r>
              <a:rPr lang="nl-NL" sz="2100" i="1" dirty="0" smtClean="0">
                <a:latin typeface="Arial"/>
                <a:cs typeface="Arial"/>
              </a:rPr>
              <a:t> </a:t>
            </a:r>
            <a:r>
              <a:rPr lang="nl-NL" sz="2100" i="1" dirty="0" err="1" smtClean="0">
                <a:latin typeface="Arial"/>
                <a:cs typeface="Arial"/>
              </a:rPr>
              <a:t>Jiang</a:t>
            </a:r>
            <a:endParaRPr lang="nl-NL" sz="2100" i="1" dirty="0" smtClean="0">
              <a:latin typeface="Arial"/>
              <a:cs typeface="Arial"/>
            </a:endParaRPr>
          </a:p>
          <a:p>
            <a:r>
              <a:rPr lang="nl-NL" sz="2100" i="1" dirty="0" err="1" smtClean="0">
                <a:latin typeface="Arial"/>
                <a:cs typeface="Arial"/>
              </a:rPr>
              <a:t>Xi</a:t>
            </a:r>
            <a:r>
              <a:rPr lang="nl-NL" sz="2100" i="1" dirty="0" smtClean="0">
                <a:latin typeface="Arial"/>
                <a:cs typeface="Arial"/>
              </a:rPr>
              <a:t> </a:t>
            </a:r>
            <a:r>
              <a:rPr lang="nl-NL" sz="2100" i="1" dirty="0" err="1" smtClean="0">
                <a:latin typeface="Arial"/>
                <a:cs typeface="Arial"/>
              </a:rPr>
              <a:t>Jiang</a:t>
            </a:r>
            <a:endParaRPr lang="nl-NL" sz="2100" i="1" dirty="0" smtClean="0">
              <a:latin typeface="Arial"/>
              <a:cs typeface="Arial"/>
            </a:endParaRPr>
          </a:p>
          <a:p>
            <a:r>
              <a:rPr lang="nl-NL" sz="2100" dirty="0" smtClean="0">
                <a:latin typeface="Arial"/>
                <a:cs typeface="Arial"/>
              </a:rPr>
              <a:t>Beijing</a:t>
            </a:r>
          </a:p>
          <a:p>
            <a:r>
              <a:rPr lang="nl-NL" sz="2100" dirty="0" smtClean="0">
                <a:latin typeface="Arial"/>
                <a:cs typeface="Arial"/>
              </a:rPr>
              <a:t>Shanghai</a:t>
            </a:r>
          </a:p>
          <a:p>
            <a:r>
              <a:rPr lang="nl-NL" sz="2100" dirty="0" err="1" smtClean="0">
                <a:latin typeface="Arial"/>
                <a:cs typeface="Arial"/>
              </a:rPr>
              <a:t>Xianggang</a:t>
            </a:r>
            <a:endParaRPr lang="nl-NL" sz="2100" dirty="0" smtClean="0">
              <a:latin typeface="Arial"/>
              <a:cs typeface="Arial"/>
            </a:endParaRPr>
          </a:p>
          <a:p>
            <a:r>
              <a:rPr lang="nl-NL" sz="2100" dirty="0" err="1" smtClean="0">
                <a:latin typeface="Arial"/>
                <a:cs typeface="Arial"/>
              </a:rPr>
              <a:t>Chongqing</a:t>
            </a:r>
            <a:endParaRPr lang="nl-NL" sz="2100" dirty="0" smtClean="0">
              <a:latin typeface="Arial"/>
              <a:cs typeface="Arial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04823" y="1836687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E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4823" y="2162653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F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04823" y="2463220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04823" y="2776487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G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04823" y="3098220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D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04823" y="3441751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04823" y="3742318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04823" y="4055585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04823" y="4377318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404823" y="4708414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404823" y="5030147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3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404823" y="5339811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404823" y="5674245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404823" y="5987512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404823" y="6309245"/>
            <a:ext cx="41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06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hina-ma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1455"/>
          <a:stretch/>
        </p:blipFill>
        <p:spPr>
          <a:xfrm>
            <a:off x="0" y="0"/>
            <a:ext cx="9144000" cy="6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7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7022" y="108635"/>
            <a:ext cx="2236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cs typeface="News Gothic MT"/>
              </a:rPr>
              <a:t>B</a:t>
            </a:r>
            <a:r>
              <a:rPr lang="nl-NL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cs typeface="News Gothic MT"/>
              </a:rPr>
              <a:t>. Industrie </a:t>
            </a:r>
            <a:endParaRPr lang="nl-NL" sz="2200" b="1" dirty="0">
              <a:solidFill>
                <a:schemeClr val="tx1">
                  <a:lumMod val="50000"/>
                  <a:lumOff val="50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7022" y="539522"/>
            <a:ext cx="8650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Bestudeer in je atlas (96) de kaart van China ‘economie’.</a:t>
            </a:r>
          </a:p>
          <a:p>
            <a:r>
              <a:rPr lang="nl-NL" sz="2100" i="1" dirty="0" smtClean="0">
                <a:latin typeface="Arial"/>
                <a:cs typeface="Arial"/>
              </a:rPr>
              <a:t>Wat besluit je i.v.m. de grondstoffenrijkdom? </a:t>
            </a:r>
            <a:endParaRPr lang="nl-NL" sz="2100" i="1" dirty="0">
              <a:latin typeface="Arial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15922" y="1189286"/>
            <a:ext cx="8320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China is zeer rijk aan grondstoffen.</a:t>
            </a:r>
          </a:p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China heeft een grote verscheidenheid aan grondstoffen.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7022" y="1921372"/>
            <a:ext cx="8650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Waar in China worden de meeste grondstof- en energiebronnen geëxploiteerd? </a:t>
            </a:r>
            <a:endParaRPr lang="nl-NL" sz="2100" i="1" dirty="0"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15922" y="2548186"/>
            <a:ext cx="83200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In het oosten van China (aan de kust en oostelijk Centraal-China)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27022" y="2963684"/>
            <a:ext cx="86502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Waar komen de elektrische centrales voor? </a:t>
            </a:r>
            <a:endParaRPr lang="nl-NL" sz="2100" i="1" dirty="0">
              <a:latin typeface="Arial"/>
              <a:cs typeface="Arial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5922" y="3284786"/>
            <a:ext cx="8320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Thermische centrales in het noordoosten, hydro-elektrische aan de rivieren.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9" name="Afbeelding 8" descr="Drieklovenda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b="8605"/>
          <a:stretch/>
        </p:blipFill>
        <p:spPr>
          <a:xfrm>
            <a:off x="2006600" y="3746500"/>
            <a:ext cx="4724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6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3306_China industrietab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884932"/>
            <a:ext cx="8953500" cy="307776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8900" y="118884"/>
            <a:ext cx="8650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Onderzoek in de tabel of de aanwezigheid voldoet aan de behoefte van het land.</a:t>
            </a:r>
            <a:endParaRPr lang="nl-NL" sz="2100" i="1" dirty="0">
              <a:latin typeface="Arial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8900" y="4051598"/>
            <a:ext cx="865027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i="1" dirty="0" smtClean="0">
                <a:latin typeface="Arial"/>
                <a:cs typeface="Arial"/>
              </a:rPr>
              <a:t>Welke gevolgen heeft dat?</a:t>
            </a:r>
          </a:p>
          <a:p>
            <a:r>
              <a:rPr lang="nl-NL" sz="800" i="1" dirty="0" smtClean="0">
                <a:latin typeface="Arial"/>
                <a:cs typeface="Arial"/>
              </a:rPr>
              <a:t> </a:t>
            </a:r>
          </a:p>
          <a:p>
            <a:r>
              <a:rPr lang="nl-NL" sz="2100" i="1" dirty="0">
                <a:latin typeface="Arial"/>
                <a:cs typeface="Arial"/>
              </a:rPr>
              <a:t> </a:t>
            </a:r>
            <a:r>
              <a:rPr lang="nl-NL" sz="2100" i="1" dirty="0" smtClean="0">
                <a:latin typeface="Arial"/>
                <a:cs typeface="Arial"/>
              </a:rPr>
              <a:t>- nationaal:</a:t>
            </a:r>
          </a:p>
          <a:p>
            <a:endParaRPr lang="nl-NL" sz="800" i="1" dirty="0" smtClean="0">
              <a:latin typeface="Arial"/>
              <a:cs typeface="Arial"/>
            </a:endParaRPr>
          </a:p>
          <a:p>
            <a:r>
              <a:rPr lang="nl-NL" sz="2100" i="1" dirty="0" smtClean="0">
                <a:latin typeface="Arial"/>
                <a:cs typeface="Arial"/>
              </a:rPr>
              <a:t> - internationaal:</a:t>
            </a:r>
            <a:endParaRPr lang="nl-NL" sz="2100" i="1" dirty="0">
              <a:latin typeface="Arial"/>
              <a:cs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36723" y="4487912"/>
            <a:ext cx="5685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China moet nog veel grondstoffen invoeren.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132023" y="4936262"/>
            <a:ext cx="6607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China doet door de grote vraag naar grondstoffen</a:t>
            </a:r>
          </a:p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de prijzen op de wereldmarkt stijgen.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98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43309_Productie zeldzame aard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167407"/>
            <a:ext cx="8966200" cy="399276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8900" y="32067"/>
            <a:ext cx="8813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latin typeface="Arial"/>
                <a:cs typeface="Arial"/>
              </a:rPr>
              <a:t>China beschikt nog over 17 zeldzame aardmetalen die voor </a:t>
            </a:r>
            <a:r>
              <a:rPr lang="nl-NL" sz="2100" dirty="0" err="1" smtClean="0">
                <a:latin typeface="Arial"/>
                <a:cs typeface="Arial"/>
              </a:rPr>
              <a:t>hightech-bedrijven</a:t>
            </a:r>
            <a:r>
              <a:rPr lang="nl-NL" sz="2100" dirty="0" smtClean="0">
                <a:latin typeface="Arial"/>
                <a:cs typeface="Arial"/>
              </a:rPr>
              <a:t> van cruciaal belang zijn. China neemt 97% van de wereldwijde productie van deze zeldzame aardmetalen voor zijn rekening.</a:t>
            </a:r>
            <a:endParaRPr lang="nl-NL" sz="2100" dirty="0">
              <a:latin typeface="Arial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8900" y="5217617"/>
            <a:ext cx="86502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latin typeface="Arial"/>
                <a:cs typeface="Arial"/>
              </a:rPr>
              <a:t>Wat betekent dit voor de </a:t>
            </a:r>
            <a:r>
              <a:rPr lang="nl-NL" sz="2100" dirty="0" err="1" smtClean="0">
                <a:latin typeface="Arial"/>
                <a:cs typeface="Arial"/>
              </a:rPr>
              <a:t>hightech-bedrijven</a:t>
            </a:r>
            <a:r>
              <a:rPr lang="nl-NL" sz="2100" dirty="0" smtClean="0">
                <a:latin typeface="Arial"/>
                <a:cs typeface="Arial"/>
              </a:rPr>
              <a:t> in de rest van de wereld? </a:t>
            </a:r>
            <a:endParaRPr lang="nl-NL" sz="2100" dirty="0">
              <a:latin typeface="Arial"/>
              <a:cs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8900" y="5634852"/>
            <a:ext cx="881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Die zijn afhankelijk van China voor de invoer van deze metalen. China heeft een </a:t>
            </a:r>
            <a:r>
              <a:rPr lang="nl-NL" sz="2100" dirty="0" err="1" smtClean="0">
                <a:solidFill>
                  <a:srgbClr val="008000"/>
                </a:solidFill>
                <a:latin typeface="Arial"/>
                <a:cs typeface="Arial"/>
              </a:rPr>
              <a:t>monopoliepositie</a:t>
            </a:r>
            <a:r>
              <a:rPr lang="nl-NL" sz="2100" dirty="0" smtClean="0">
                <a:solidFill>
                  <a:srgbClr val="008000"/>
                </a:solidFill>
                <a:latin typeface="Arial"/>
                <a:cs typeface="Arial"/>
              </a:rPr>
              <a:t> en bepaalt zo de prijs en beschikbaarheid. </a:t>
            </a:r>
            <a:endParaRPr lang="nl-NL" sz="21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84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amente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Fundamenteel.thmx</Template>
  <TotalTime>1046</TotalTime>
  <Words>485</Words>
  <Application>Microsoft Macintosh PowerPoint</Application>
  <PresentationFormat>Diavoorstelling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Fundamenteel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Demol</dc:creator>
  <cp:lastModifiedBy>Johan Demol</cp:lastModifiedBy>
  <cp:revision>99</cp:revision>
  <dcterms:created xsi:type="dcterms:W3CDTF">2015-01-26T18:15:12Z</dcterms:created>
  <dcterms:modified xsi:type="dcterms:W3CDTF">2016-04-09T07:54:26Z</dcterms:modified>
</cp:coreProperties>
</file>