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72" r:id="rId10"/>
    <p:sldId id="263" r:id="rId11"/>
    <p:sldId id="264" r:id="rId12"/>
    <p:sldId id="273" r:id="rId13"/>
    <p:sldId id="265" r:id="rId14"/>
    <p:sldId id="274" r:id="rId15"/>
    <p:sldId id="266" r:id="rId16"/>
    <p:sldId id="275" r:id="rId17"/>
    <p:sldId id="267" r:id="rId18"/>
    <p:sldId id="268" r:id="rId19"/>
    <p:sldId id="276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0EF8-F9E7-4D54-8D45-CB7659F49D7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341A-83F6-40AD-9D1A-0DDCD9AEAE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3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0EF8-F9E7-4D54-8D45-CB7659F49D7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341A-83F6-40AD-9D1A-0DDCD9AEAE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6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0EF8-F9E7-4D54-8D45-CB7659F49D7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341A-83F6-40AD-9D1A-0DDCD9AEAE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0EF8-F9E7-4D54-8D45-CB7659F49D7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341A-83F6-40AD-9D1A-0DDCD9AEAE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7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0EF8-F9E7-4D54-8D45-CB7659F49D7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341A-83F6-40AD-9D1A-0DDCD9AEAE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7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0EF8-F9E7-4D54-8D45-CB7659F49D7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341A-83F6-40AD-9D1A-0DDCD9AEAE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3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0EF8-F9E7-4D54-8D45-CB7659F49D7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341A-83F6-40AD-9D1A-0DDCD9AEAE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7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0EF8-F9E7-4D54-8D45-CB7659F49D7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341A-83F6-40AD-9D1A-0DDCD9AEAE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0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0EF8-F9E7-4D54-8D45-CB7659F49D7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341A-83F6-40AD-9D1A-0DDCD9AEAE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9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0EF8-F9E7-4D54-8D45-CB7659F49D7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341A-83F6-40AD-9D1A-0DDCD9AEAE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4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70EF8-F9E7-4D54-8D45-CB7659F49D7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341A-83F6-40AD-9D1A-0DDCD9AEAE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70EF8-F9E7-4D54-8D45-CB7659F49D7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6341A-83F6-40AD-9D1A-0DDCD9AEAE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0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-test.portofantwerp.com/sites/portofantwerp/files/imce/RADAR_Bereikbaarheid-multimoda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999"/>
            <a:ext cx="10534523" cy="686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nl-BE" b="1" dirty="0" smtClean="0"/>
              <a:t>De haven van </a:t>
            </a:r>
            <a:br>
              <a:rPr lang="nl-BE" b="1" dirty="0" smtClean="0"/>
            </a:br>
            <a:r>
              <a:rPr lang="nl-BE" b="1" dirty="0" smtClean="0"/>
              <a:t>Antwerpen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60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6660232" cy="6823474"/>
          </a:xfrm>
        </p:spPr>
      </p:pic>
      <p:cxnSp>
        <p:nvCxnSpPr>
          <p:cNvPr id="5" name="Rechte verbindingslijn 4"/>
          <p:cNvCxnSpPr/>
          <p:nvPr/>
        </p:nvCxnSpPr>
        <p:spPr>
          <a:xfrm>
            <a:off x="2555776" y="6453336"/>
            <a:ext cx="172819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3923928" y="6021288"/>
            <a:ext cx="864096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56327"/>
          </a:xfrm>
        </p:spPr>
      </p:pic>
      <p:cxnSp>
        <p:nvCxnSpPr>
          <p:cNvPr id="5" name="Rechte verbindingslijn 4"/>
          <p:cNvCxnSpPr/>
          <p:nvPr/>
        </p:nvCxnSpPr>
        <p:spPr>
          <a:xfrm>
            <a:off x="1619672" y="5373216"/>
            <a:ext cx="1077753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1619672" y="5733256"/>
            <a:ext cx="172819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85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08404" cy="3672408"/>
          </a:xfrm>
        </p:spPr>
      </p:pic>
      <p:sp>
        <p:nvSpPr>
          <p:cNvPr id="5" name="Tekstvak 4"/>
          <p:cNvSpPr txBox="1"/>
          <p:nvPr/>
        </p:nvSpPr>
        <p:spPr>
          <a:xfrm>
            <a:off x="352128" y="2444157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Ertsen (Steenkool)</a:t>
            </a:r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355465" y="292494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Olie</a:t>
            </a:r>
            <a:endParaRPr lang="en-US" dirty="0"/>
          </a:p>
        </p:txBody>
      </p:sp>
      <p:sp>
        <p:nvSpPr>
          <p:cNvPr id="7" name="Tekstvak 6"/>
          <p:cNvSpPr txBox="1"/>
          <p:nvPr/>
        </p:nvSpPr>
        <p:spPr>
          <a:xfrm>
            <a:off x="4716016" y="292494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Opslagtanks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7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452320" cy="6851327"/>
          </a:xfrm>
        </p:spPr>
      </p:pic>
      <p:cxnSp>
        <p:nvCxnSpPr>
          <p:cNvPr id="5" name="Rechte verbindingslijn 4"/>
          <p:cNvCxnSpPr/>
          <p:nvPr/>
        </p:nvCxnSpPr>
        <p:spPr>
          <a:xfrm>
            <a:off x="2555776" y="5877272"/>
            <a:ext cx="1224136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4788024" y="6309320"/>
            <a:ext cx="223224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47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5" y="1412776"/>
            <a:ext cx="9108404" cy="3672408"/>
          </a:xfrm>
        </p:spPr>
      </p:pic>
      <p:grpSp>
        <p:nvGrpSpPr>
          <p:cNvPr id="5" name="Groep 4"/>
          <p:cNvGrpSpPr/>
          <p:nvPr/>
        </p:nvGrpSpPr>
        <p:grpSpPr>
          <a:xfrm>
            <a:off x="355465" y="2740277"/>
            <a:ext cx="8108304" cy="850119"/>
            <a:chOff x="352128" y="2444157"/>
            <a:chExt cx="8108304" cy="850119"/>
          </a:xfrm>
        </p:grpSpPr>
        <p:sp>
          <p:nvSpPr>
            <p:cNvPr id="6" name="Tekstvak 5"/>
            <p:cNvSpPr txBox="1"/>
            <p:nvPr/>
          </p:nvSpPr>
          <p:spPr>
            <a:xfrm>
              <a:off x="352128" y="2444157"/>
              <a:ext cx="374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/>
                <a:t>Ertsen (Steenkool)</a:t>
              </a:r>
              <a:endParaRPr lang="en-US" dirty="0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355465" y="2924944"/>
              <a:ext cx="374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/>
                <a:t>Olie</a:t>
              </a:r>
              <a:endParaRPr lang="en-US" dirty="0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4716016" y="2924944"/>
              <a:ext cx="374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/>
                <a:t>Opslagtanks</a:t>
              </a:r>
              <a:endParaRPr lang="en-US" dirty="0"/>
            </a:p>
          </p:txBody>
        </p:sp>
      </p:grpSp>
      <p:sp>
        <p:nvSpPr>
          <p:cNvPr id="9" name="Tekstvak 8"/>
          <p:cNvSpPr txBox="1"/>
          <p:nvPr/>
        </p:nvSpPr>
        <p:spPr>
          <a:xfrm>
            <a:off x="718842" y="37052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Bananen</a:t>
            </a:r>
            <a:endParaRPr lang="en-US" dirty="0"/>
          </a:p>
        </p:txBody>
      </p:sp>
      <p:sp>
        <p:nvSpPr>
          <p:cNvPr id="10" name="Tekstvak 9"/>
          <p:cNvSpPr txBox="1"/>
          <p:nvPr/>
        </p:nvSpPr>
        <p:spPr>
          <a:xfrm>
            <a:off x="5079393" y="37052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Magazijnen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8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25492"/>
            <a:ext cx="8199107" cy="6883492"/>
          </a:xfrm>
        </p:spPr>
      </p:pic>
      <p:cxnSp>
        <p:nvCxnSpPr>
          <p:cNvPr id="5" name="Rechte verbindingslijn 4"/>
          <p:cNvCxnSpPr/>
          <p:nvPr/>
        </p:nvCxnSpPr>
        <p:spPr>
          <a:xfrm>
            <a:off x="2123728" y="6093296"/>
            <a:ext cx="1132993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2190123" y="6525344"/>
            <a:ext cx="172819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34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3686760"/>
          </a:xfrm>
        </p:spPr>
      </p:pic>
      <p:grpSp>
        <p:nvGrpSpPr>
          <p:cNvPr id="5" name="Groep 4"/>
          <p:cNvGrpSpPr/>
          <p:nvPr/>
        </p:nvGrpSpPr>
        <p:grpSpPr>
          <a:xfrm>
            <a:off x="539552" y="2930122"/>
            <a:ext cx="8108304" cy="1334267"/>
            <a:chOff x="355465" y="2740277"/>
            <a:chExt cx="8108304" cy="1334267"/>
          </a:xfrm>
        </p:grpSpPr>
        <p:grpSp>
          <p:nvGrpSpPr>
            <p:cNvPr id="6" name="Groep 5"/>
            <p:cNvGrpSpPr/>
            <p:nvPr/>
          </p:nvGrpSpPr>
          <p:grpSpPr>
            <a:xfrm>
              <a:off x="355465" y="2740277"/>
              <a:ext cx="8108304" cy="850119"/>
              <a:chOff x="352128" y="2444157"/>
              <a:chExt cx="8108304" cy="850119"/>
            </a:xfrm>
          </p:grpSpPr>
          <p:sp>
            <p:nvSpPr>
              <p:cNvPr id="9" name="Tekstvak 8"/>
              <p:cNvSpPr txBox="1"/>
              <p:nvPr/>
            </p:nvSpPr>
            <p:spPr>
              <a:xfrm>
                <a:off x="352128" y="2444157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dirty="0" smtClean="0"/>
                  <a:t>Ertsen (Steenkool)</a:t>
                </a:r>
                <a:endParaRPr lang="en-US" dirty="0"/>
              </a:p>
            </p:txBody>
          </p:sp>
          <p:sp>
            <p:nvSpPr>
              <p:cNvPr id="10" name="Tekstvak 9"/>
              <p:cNvSpPr txBox="1"/>
              <p:nvPr/>
            </p:nvSpPr>
            <p:spPr>
              <a:xfrm>
                <a:off x="355465" y="2924944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dirty="0" smtClean="0"/>
                  <a:t>Olie</a:t>
                </a:r>
                <a:endParaRPr lang="en-US" dirty="0"/>
              </a:p>
            </p:txBody>
          </p:sp>
          <p:sp>
            <p:nvSpPr>
              <p:cNvPr id="11" name="Tekstvak 10"/>
              <p:cNvSpPr txBox="1"/>
              <p:nvPr/>
            </p:nvSpPr>
            <p:spPr>
              <a:xfrm>
                <a:off x="4716016" y="2924944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dirty="0" smtClean="0"/>
                  <a:t>Opslagtanks</a:t>
                </a:r>
                <a:endParaRPr lang="en-US" dirty="0"/>
              </a:p>
            </p:txBody>
          </p:sp>
        </p:grpSp>
        <p:sp>
          <p:nvSpPr>
            <p:cNvPr id="7" name="Tekstvak 6"/>
            <p:cNvSpPr txBox="1"/>
            <p:nvPr/>
          </p:nvSpPr>
          <p:spPr>
            <a:xfrm>
              <a:off x="718842" y="3705212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/>
                <a:t>Bananen</a:t>
              </a:r>
              <a:endParaRPr lang="en-US" dirty="0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5079393" y="3705212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/>
                <a:t>Magazijnen</a:t>
              </a:r>
              <a:endParaRPr lang="en-US" dirty="0"/>
            </a:p>
          </p:txBody>
        </p:sp>
      </p:grpSp>
      <p:sp>
        <p:nvSpPr>
          <p:cNvPr id="12" name="Tekstvak 11"/>
          <p:cNvSpPr txBox="1"/>
          <p:nvPr/>
        </p:nvSpPr>
        <p:spPr>
          <a:xfrm>
            <a:off x="5436096" y="24928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Silo’s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8100392" cy="6872007"/>
          </a:xfrm>
        </p:spPr>
      </p:pic>
      <p:cxnSp>
        <p:nvCxnSpPr>
          <p:cNvPr id="5" name="Rechte verbindingslijn 4"/>
          <p:cNvCxnSpPr/>
          <p:nvPr/>
        </p:nvCxnSpPr>
        <p:spPr>
          <a:xfrm>
            <a:off x="3635896" y="6093296"/>
            <a:ext cx="864096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2339752" y="6453336"/>
            <a:ext cx="172819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58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8388424" cy="6826112"/>
          </a:xfrm>
        </p:spPr>
      </p:pic>
      <p:cxnSp>
        <p:nvCxnSpPr>
          <p:cNvPr id="5" name="Rechte verbindingslijn 4"/>
          <p:cNvCxnSpPr/>
          <p:nvPr/>
        </p:nvCxnSpPr>
        <p:spPr>
          <a:xfrm>
            <a:off x="2339752" y="6021288"/>
            <a:ext cx="115212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4427984" y="6453336"/>
            <a:ext cx="208823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4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08404" cy="3672408"/>
          </a:xfrm>
        </p:spPr>
      </p:pic>
      <p:grpSp>
        <p:nvGrpSpPr>
          <p:cNvPr id="5" name="Groep 4"/>
          <p:cNvGrpSpPr/>
          <p:nvPr/>
        </p:nvGrpSpPr>
        <p:grpSpPr>
          <a:xfrm>
            <a:off x="467544" y="2740277"/>
            <a:ext cx="8108304" cy="1334267"/>
            <a:chOff x="355465" y="2740277"/>
            <a:chExt cx="8108304" cy="1334267"/>
          </a:xfrm>
        </p:grpSpPr>
        <p:grpSp>
          <p:nvGrpSpPr>
            <p:cNvPr id="6" name="Groep 5"/>
            <p:cNvGrpSpPr/>
            <p:nvPr/>
          </p:nvGrpSpPr>
          <p:grpSpPr>
            <a:xfrm>
              <a:off x="355465" y="2740277"/>
              <a:ext cx="8108304" cy="850119"/>
              <a:chOff x="352128" y="2444157"/>
              <a:chExt cx="8108304" cy="850119"/>
            </a:xfrm>
          </p:grpSpPr>
          <p:sp>
            <p:nvSpPr>
              <p:cNvPr id="9" name="Tekstvak 8"/>
              <p:cNvSpPr txBox="1"/>
              <p:nvPr/>
            </p:nvSpPr>
            <p:spPr>
              <a:xfrm>
                <a:off x="352128" y="2444157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dirty="0" smtClean="0"/>
                  <a:t>Ertsen (Steenkool)</a:t>
                </a:r>
                <a:endParaRPr lang="en-US" dirty="0"/>
              </a:p>
            </p:txBody>
          </p:sp>
          <p:sp>
            <p:nvSpPr>
              <p:cNvPr id="10" name="Tekstvak 9"/>
              <p:cNvSpPr txBox="1"/>
              <p:nvPr/>
            </p:nvSpPr>
            <p:spPr>
              <a:xfrm>
                <a:off x="355465" y="2924944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dirty="0" smtClean="0"/>
                  <a:t>Olie</a:t>
                </a:r>
                <a:endParaRPr lang="en-US" dirty="0"/>
              </a:p>
            </p:txBody>
          </p:sp>
          <p:sp>
            <p:nvSpPr>
              <p:cNvPr id="11" name="Tekstvak 10"/>
              <p:cNvSpPr txBox="1"/>
              <p:nvPr/>
            </p:nvSpPr>
            <p:spPr>
              <a:xfrm>
                <a:off x="4716016" y="2924944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dirty="0" smtClean="0"/>
                  <a:t>Opslagtanks</a:t>
                </a:r>
                <a:endParaRPr lang="en-US" dirty="0"/>
              </a:p>
            </p:txBody>
          </p:sp>
        </p:grpSp>
        <p:sp>
          <p:nvSpPr>
            <p:cNvPr id="7" name="Tekstvak 6"/>
            <p:cNvSpPr txBox="1"/>
            <p:nvPr/>
          </p:nvSpPr>
          <p:spPr>
            <a:xfrm>
              <a:off x="718842" y="3705212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/>
                <a:t>Bananen</a:t>
              </a:r>
              <a:endParaRPr lang="en-US" dirty="0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5079393" y="3705212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/>
                <a:t>Magazijnen</a:t>
              </a:r>
              <a:endParaRPr lang="en-US" dirty="0"/>
            </a:p>
          </p:txBody>
        </p:sp>
      </p:grpSp>
      <p:sp>
        <p:nvSpPr>
          <p:cNvPr id="12" name="Tekstvak 11"/>
          <p:cNvSpPr txBox="1"/>
          <p:nvPr/>
        </p:nvSpPr>
        <p:spPr>
          <a:xfrm>
            <a:off x="5436096" y="230823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Silo’s</a:t>
            </a:r>
            <a:endParaRPr lang="en-US" dirty="0"/>
          </a:p>
        </p:txBody>
      </p:sp>
      <p:sp>
        <p:nvSpPr>
          <p:cNvPr id="13" name="Tekstvak 12"/>
          <p:cNvSpPr txBox="1"/>
          <p:nvPr/>
        </p:nvSpPr>
        <p:spPr>
          <a:xfrm>
            <a:off x="1010941" y="40745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Staal</a:t>
            </a:r>
            <a:endParaRPr lang="en-US" dirty="0"/>
          </a:p>
        </p:txBody>
      </p:sp>
      <p:sp>
        <p:nvSpPr>
          <p:cNvPr id="14" name="Tekstvak 13"/>
          <p:cNvSpPr txBox="1"/>
          <p:nvPr/>
        </p:nvSpPr>
        <p:spPr>
          <a:xfrm>
            <a:off x="5436096" y="40745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Kade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5764312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t="5508"/>
          <a:stretch/>
        </p:blipFill>
        <p:spPr>
          <a:xfrm>
            <a:off x="0" y="5246914"/>
            <a:ext cx="2939906" cy="153928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649" r="1125" b="9399"/>
          <a:stretch/>
        </p:blipFill>
        <p:spPr>
          <a:xfrm>
            <a:off x="6105739" y="5682343"/>
            <a:ext cx="3032988" cy="117565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r="8899"/>
          <a:stretch/>
        </p:blipFill>
        <p:spPr>
          <a:xfrm>
            <a:off x="6460840" y="1772816"/>
            <a:ext cx="2677887" cy="16099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6"/>
          <a:stretch/>
        </p:blipFill>
        <p:spPr>
          <a:xfrm>
            <a:off x="2939906" y="5682343"/>
            <a:ext cx="3010320" cy="1078636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179512" y="1340768"/>
            <a:ext cx="252028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4139952" y="1340768"/>
            <a:ext cx="1810274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6102626" y="1340768"/>
            <a:ext cx="1997766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09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4334"/>
            <a:ext cx="8244408" cy="6806983"/>
          </a:xfrm>
        </p:spPr>
      </p:pic>
      <p:cxnSp>
        <p:nvCxnSpPr>
          <p:cNvPr id="5" name="Rechte verbindingslijn 4"/>
          <p:cNvCxnSpPr/>
          <p:nvPr/>
        </p:nvCxnSpPr>
        <p:spPr>
          <a:xfrm>
            <a:off x="3995936" y="6381328"/>
            <a:ext cx="208823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2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184576" cy="6757197"/>
          </a:xfrm>
        </p:spPr>
      </p:pic>
      <p:cxnSp>
        <p:nvCxnSpPr>
          <p:cNvPr id="5" name="Rechte verbindingslijn 4"/>
          <p:cNvCxnSpPr/>
          <p:nvPr/>
        </p:nvCxnSpPr>
        <p:spPr>
          <a:xfrm>
            <a:off x="2881621" y="6505163"/>
            <a:ext cx="112880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3722390" y="6237312"/>
            <a:ext cx="57606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1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256584" cy="6891505"/>
          </a:xfrm>
        </p:spPr>
      </p:pic>
      <p:cxnSp>
        <p:nvCxnSpPr>
          <p:cNvPr id="5" name="Rechte verbindingslijn 4"/>
          <p:cNvCxnSpPr/>
          <p:nvPr/>
        </p:nvCxnSpPr>
        <p:spPr>
          <a:xfrm>
            <a:off x="3635896" y="6309320"/>
            <a:ext cx="64807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4067944" y="6525344"/>
            <a:ext cx="136815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13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0" y="1124744"/>
            <a:ext cx="9157150" cy="4365104"/>
          </a:xfrm>
        </p:spPr>
      </p:pic>
    </p:spTree>
    <p:extLst>
      <p:ext uri="{BB962C8B-B14F-4D97-AF65-F5344CB8AC3E}">
        <p14:creationId xmlns:p14="http://schemas.microsoft.com/office/powerpoint/2010/main" val="31819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-15287"/>
            <a:ext cx="11576566" cy="6873287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48017"/>
            <a:ext cx="5547018" cy="4709983"/>
          </a:xfrm>
          <a:prstGeom prst="rect">
            <a:avLst/>
          </a:prstGeom>
        </p:spPr>
      </p:pic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" y="0"/>
            <a:ext cx="9119659" cy="2264926"/>
          </a:xfrm>
        </p:spPr>
      </p:pic>
      <p:sp>
        <p:nvSpPr>
          <p:cNvPr id="8" name="Tekstvak 7"/>
          <p:cNvSpPr txBox="1"/>
          <p:nvPr/>
        </p:nvSpPr>
        <p:spPr>
          <a:xfrm>
            <a:off x="3707904" y="6206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24</a:t>
            </a:r>
            <a:endParaRPr lang="en-US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323528" y="126876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Chemische industrie</a:t>
            </a:r>
            <a:endParaRPr lang="en-US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1979712" y="407707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smtClean="0"/>
              <a:t>Chemie en petrochemie</a:t>
            </a:r>
            <a:endParaRPr lang="en-US" sz="16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4932040" y="407707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smtClean="0"/>
              <a:t>elektriciteitsproductie</a:t>
            </a:r>
            <a:endParaRPr lang="en-US" sz="1600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2246107" y="651944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smtClean="0"/>
              <a:t>Olieraffinaderij</a:t>
            </a:r>
            <a:endParaRPr lang="en-US" sz="1600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5078458" y="651944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smtClean="0"/>
              <a:t>Voertuigindustrie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5525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6" y="548680"/>
            <a:ext cx="9277870" cy="4941168"/>
          </a:xfrm>
        </p:spPr>
      </p:pic>
    </p:spTree>
    <p:extLst>
      <p:ext uri="{BB962C8B-B14F-4D97-AF65-F5344CB8AC3E}">
        <p14:creationId xmlns:p14="http://schemas.microsoft.com/office/powerpoint/2010/main" val="40427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13455"/>
            <a:ext cx="7736093" cy="6796918"/>
          </a:xfrm>
        </p:spPr>
      </p:pic>
      <p:sp>
        <p:nvSpPr>
          <p:cNvPr id="5" name="Tekstvak 4"/>
          <p:cNvSpPr txBox="1"/>
          <p:nvPr/>
        </p:nvSpPr>
        <p:spPr>
          <a:xfrm>
            <a:off x="846177" y="26064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/>
              <a:t>In het dichtbevolkte Vlaanderen met veel </a:t>
            </a:r>
            <a:r>
              <a:rPr lang="nl-BE" sz="2000" b="1" smtClean="0"/>
              <a:t>steden wonen </a:t>
            </a:r>
            <a:r>
              <a:rPr lang="nl-BE" sz="2000" b="1" dirty="0" smtClean="0"/>
              <a:t>veel werkkrachten voor de industrie in de haven.</a:t>
            </a:r>
            <a:endParaRPr lang="en-US" sz="20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827584" y="1628800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BE" sz="2000" b="1" dirty="0" smtClean="0"/>
              <a:t>Er zijn geen grondstoffen aanwezig in de Antwerpse haven. Ze worden per schip of pijpleiding aangevoerd.</a:t>
            </a:r>
          </a:p>
          <a:p>
            <a:pPr marL="342900" indent="-342900">
              <a:buFontTx/>
              <a:buChar char="-"/>
            </a:pPr>
            <a:r>
              <a:rPr lang="nl-BE" sz="2000" b="1" dirty="0" smtClean="0"/>
              <a:t>Elektriciteit wordt opgewekt door de kerncentrale van Doel</a:t>
            </a:r>
            <a:endParaRPr lang="en-US" sz="20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823796" y="2924944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/>
              <a:t>In de haven zijn er veel magazijnen, opslagtanks en terreinen waar producten tijdelijk kunnen opgeslagen worden.</a:t>
            </a:r>
          </a:p>
          <a:p>
            <a:r>
              <a:rPr lang="nl-BE" sz="2000" b="1" dirty="0" smtClean="0"/>
              <a:t>( 6,9 </a:t>
            </a:r>
            <a:r>
              <a:rPr lang="nl-BE" sz="2000" b="1" dirty="0" err="1" smtClean="0"/>
              <a:t>milj</a:t>
            </a:r>
            <a:r>
              <a:rPr lang="nl-BE" sz="2000" b="1" dirty="0" smtClean="0"/>
              <a:t>. </a:t>
            </a:r>
            <a:r>
              <a:rPr lang="nl-BE" sz="2000" b="1" dirty="0"/>
              <a:t>m</a:t>
            </a:r>
            <a:r>
              <a:rPr lang="nl-BE" sz="2000" b="1" dirty="0" smtClean="0"/>
              <a:t>² vloeibaar massagoed  |   6,1 </a:t>
            </a:r>
            <a:r>
              <a:rPr lang="nl-BE" sz="2000" b="1" dirty="0" err="1" smtClean="0"/>
              <a:t>milj</a:t>
            </a:r>
            <a:r>
              <a:rPr lang="nl-BE" sz="2000" b="1" dirty="0" smtClean="0"/>
              <a:t>. m² overdekte opslag )</a:t>
            </a:r>
            <a:endParaRPr lang="en-US" sz="20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818049" y="4293096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/>
              <a:t>Via een groot netwerk van autosnelwegen, spoorwegen en waterwegen (rivieren en kanalen) kunnen grondstoffen, goederen en arbeidskrachten de haven bereiken of (half-) </a:t>
            </a:r>
            <a:r>
              <a:rPr lang="nl-BE" sz="2000" b="1" dirty="0" err="1" smtClean="0"/>
              <a:t>fabrikaten</a:t>
            </a:r>
            <a:r>
              <a:rPr lang="nl-BE" sz="2000" b="1" dirty="0" smtClean="0"/>
              <a:t> de worden afgevoerd.</a:t>
            </a:r>
            <a:endParaRPr lang="en-US" sz="20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851248" y="594928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/>
              <a:t>Het dichtbevolkte noordwesten van Europa is de afzetmarkt voor de industrie uit de Antwerpse haven.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582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6"/>
            <a:ext cx="9144000" cy="6573910"/>
          </a:xfrm>
        </p:spPr>
      </p:pic>
      <p:cxnSp>
        <p:nvCxnSpPr>
          <p:cNvPr id="6" name="Rechte verbindingslijn 5"/>
          <p:cNvCxnSpPr/>
          <p:nvPr/>
        </p:nvCxnSpPr>
        <p:spPr>
          <a:xfrm>
            <a:off x="1691680" y="5933189"/>
            <a:ext cx="115212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1763688" y="6309320"/>
            <a:ext cx="172819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5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" y="1052736"/>
            <a:ext cx="9082379" cy="3661915"/>
          </a:xfrm>
        </p:spPr>
      </p:pic>
      <p:sp>
        <p:nvSpPr>
          <p:cNvPr id="5" name="Tekstvak 4"/>
          <p:cNvSpPr txBox="1"/>
          <p:nvPr/>
        </p:nvSpPr>
        <p:spPr>
          <a:xfrm>
            <a:off x="323528" y="24208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Ertsen (Steenkool)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175</Words>
  <Application>Microsoft Office PowerPoint</Application>
  <PresentationFormat>Diavoorstelling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De haven van  Antwerpen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haven van  Antwerpen</dc:title>
  <dc:creator>user</dc:creator>
  <cp:lastModifiedBy>user</cp:lastModifiedBy>
  <cp:revision>15</cp:revision>
  <dcterms:created xsi:type="dcterms:W3CDTF">2016-02-25T17:44:05Z</dcterms:created>
  <dcterms:modified xsi:type="dcterms:W3CDTF">2016-03-02T21:58:42Z</dcterms:modified>
</cp:coreProperties>
</file>