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79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6" r:id="rId18"/>
    <p:sldId id="274" r:id="rId19"/>
    <p:sldId id="273" r:id="rId20"/>
    <p:sldId id="278" r:id="rId21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DD678-7D04-4A3F-A0CC-A528558F3FA8}" type="datetimeFigureOut">
              <a:rPr lang="nl-BE" smtClean="0"/>
              <a:pPr/>
              <a:t>28/02/2016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FD06-03A8-480E-8751-78F02C70822F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385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BE" smtClean="0"/>
          </a:p>
        </p:txBody>
      </p:sp>
      <p:sp>
        <p:nvSpPr>
          <p:cNvPr id="27652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F7CC94-8099-4AC4-90BD-0CE2B227AA90}" type="slidenum">
              <a:rPr lang="nl-BE" smtClean="0"/>
              <a:pPr/>
              <a:t>1</a:t>
            </a:fld>
            <a:endParaRPr lang="nl-B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11</a:t>
            </a:fld>
            <a:endParaRPr lang="nl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12</a:t>
            </a:fld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13</a:t>
            </a:fld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16</a:t>
            </a:fld>
            <a:endParaRPr lang="nl-B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18</a:t>
            </a:fld>
            <a:endParaRPr lang="nl-B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19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53809-6725-4735-A569-1BDA7ED733B9}" type="slidenum">
              <a:rPr lang="nl-NL"/>
              <a:pPr/>
              <a:t>20</a:t>
            </a:fld>
            <a:endParaRPr lang="nl-NL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5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FD06-03A8-480E-8751-78F02C70822F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C64F9E-C777-4223-BB94-86D21452D0CA}" type="slidenum">
              <a:rPr lang="nl-NL"/>
              <a:pPr/>
              <a:t>9</a:t>
            </a:fld>
            <a:endParaRPr lang="nl-NL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578-6F65-4B30-8099-105B81EB5394}" type="datetimeFigureOut">
              <a:rPr lang="nl-BE" smtClean="0"/>
              <a:pPr/>
              <a:t>28/02/2016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C5-4C28-4569-BC47-D4A4621F433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578-6F65-4B30-8099-105B81EB5394}" type="datetimeFigureOut">
              <a:rPr lang="nl-BE" smtClean="0"/>
              <a:pPr/>
              <a:t>28/02/2016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C5-4C28-4569-BC47-D4A4621F433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578-6F65-4B30-8099-105B81EB5394}" type="datetimeFigureOut">
              <a:rPr lang="nl-BE" smtClean="0"/>
              <a:pPr/>
              <a:t>28/02/2016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C5-4C28-4569-BC47-D4A4621F433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578-6F65-4B30-8099-105B81EB5394}" type="datetimeFigureOut">
              <a:rPr lang="nl-BE" smtClean="0"/>
              <a:pPr/>
              <a:t>28/02/2016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C5-4C28-4569-BC47-D4A4621F433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578-6F65-4B30-8099-105B81EB5394}" type="datetimeFigureOut">
              <a:rPr lang="nl-BE" smtClean="0"/>
              <a:pPr/>
              <a:t>28/02/2016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C5-4C28-4569-BC47-D4A4621F433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578-6F65-4B30-8099-105B81EB5394}" type="datetimeFigureOut">
              <a:rPr lang="nl-BE" smtClean="0"/>
              <a:pPr/>
              <a:t>28/02/2016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C5-4C28-4569-BC47-D4A4621F433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578-6F65-4B30-8099-105B81EB5394}" type="datetimeFigureOut">
              <a:rPr lang="nl-BE" smtClean="0"/>
              <a:pPr/>
              <a:t>28/02/2016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C5-4C28-4569-BC47-D4A4621F433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578-6F65-4B30-8099-105B81EB5394}" type="datetimeFigureOut">
              <a:rPr lang="nl-BE" smtClean="0"/>
              <a:pPr/>
              <a:t>28/02/2016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C5-4C28-4569-BC47-D4A4621F433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578-6F65-4B30-8099-105B81EB5394}" type="datetimeFigureOut">
              <a:rPr lang="nl-BE" smtClean="0"/>
              <a:pPr/>
              <a:t>28/02/2016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C5-4C28-4569-BC47-D4A4621F433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578-6F65-4B30-8099-105B81EB5394}" type="datetimeFigureOut">
              <a:rPr lang="nl-BE" smtClean="0"/>
              <a:pPr/>
              <a:t>28/02/2016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C5-4C28-4569-BC47-D4A4621F433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7A578-6F65-4B30-8099-105B81EB5394}" type="datetimeFigureOut">
              <a:rPr lang="nl-BE" smtClean="0"/>
              <a:pPr/>
              <a:t>28/02/2016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DD8C5-4C28-4569-BC47-D4A4621F433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7A578-6F65-4B30-8099-105B81EB5394}" type="datetimeFigureOut">
              <a:rPr lang="nl-BE" smtClean="0"/>
              <a:pPr/>
              <a:t>28/02/2016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DD8C5-4C28-4569-BC47-D4A4621F4333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0"/>
            <a:ext cx="8991600" cy="1828800"/>
          </a:xfrm>
        </p:spPr>
        <p:txBody>
          <a:bodyPr/>
          <a:lstStyle/>
          <a:p>
            <a:r>
              <a:rPr lang="nl-BE" sz="3200" b="1" smtClean="0"/>
              <a:t>Thema 4: Weer en klimaat</a:t>
            </a:r>
            <a:endParaRPr lang="nl-NL" sz="3200" b="1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341438"/>
            <a:ext cx="7559675" cy="1079500"/>
          </a:xfrm>
        </p:spPr>
        <p:txBody>
          <a:bodyPr>
            <a:normAutofit fontScale="70000" lnSpcReduction="20000"/>
          </a:bodyPr>
          <a:lstStyle/>
          <a:p>
            <a:r>
              <a:rPr lang="nl-BE" sz="5400" b="1" dirty="0" smtClean="0">
                <a:solidFill>
                  <a:srgbClr val="00B050"/>
                </a:solidFill>
              </a:rPr>
              <a:t>3. Klimaat- en vegetatietypes in Europa</a:t>
            </a:r>
          </a:p>
          <a:p>
            <a:endParaRPr lang="nl-NL" sz="54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2895600" y="3048000"/>
          <a:ext cx="2971800" cy="225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afbeelding" r:id="rId4" imgW="2324424" imgH="1762371" progId="PBrush">
                  <p:embed/>
                </p:oleObj>
              </mc:Choice>
              <mc:Fallback>
                <p:oleObj name="Bitmapafbeelding" r:id="rId4" imgW="2324424" imgH="1762371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048000"/>
                        <a:ext cx="2971800" cy="225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6172200" y="3962400"/>
          <a:ext cx="282892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afbeelding" r:id="rId6" imgW="1838095" imgH="1561905" progId="PBrush">
                  <p:embed/>
                </p:oleObj>
              </mc:Choice>
              <mc:Fallback>
                <p:oleObj name="Bitmapafbeelding" r:id="rId6" imgW="1838095" imgH="1561905" progId="PBrus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962400"/>
                        <a:ext cx="2828925" cy="240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l_fi" descr="http://images.travelpod.com/users/filipbru/1.1283091759.1_zon-sneeuw-en-bergen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568" y="3140968"/>
            <a:ext cx="2088232" cy="324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3.1. Klimaten in Europa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u="sng" dirty="0" smtClean="0"/>
              <a:t>Een gebergteklimaat </a:t>
            </a:r>
            <a:r>
              <a:rPr lang="nl-BE" dirty="0" smtClean="0"/>
              <a:t>=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0070C0"/>
                </a:solidFill>
              </a:rPr>
              <a:t>Een klimaat dat voorkomt in gebergten zoals Alpen, Pyreneeën. De temperatuur verschilt in het dal t.o.v. de bergtop. Vandaar dat er geen specifiek klimaattype is voor gebergten.</a:t>
            </a:r>
            <a:endParaRPr lang="nl-B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3.2 Vegetatietypes in Europa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u="sng" dirty="0" smtClean="0"/>
              <a:t>Wat is vegetatie?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0070C0"/>
                </a:solidFill>
              </a:rPr>
              <a:t>Vegetatie is de plantengroei. Welke bomen en planten er op die plaats groeien.</a:t>
            </a:r>
          </a:p>
          <a:p>
            <a:pPr marL="0" indent="0">
              <a:buNone/>
            </a:pPr>
            <a:endParaRPr lang="nl-BE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3.2 Vegetatietypes in Europa</a:t>
            </a:r>
            <a:endParaRPr lang="nl-BE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Naam: </a:t>
            </a:r>
            <a:r>
              <a:rPr lang="nl-BE" dirty="0" smtClean="0">
                <a:solidFill>
                  <a:srgbClr val="0070C0"/>
                </a:solidFill>
              </a:rPr>
              <a:t>TOENDRA</a:t>
            </a:r>
          </a:p>
          <a:p>
            <a:pPr>
              <a:buNone/>
            </a:pPr>
            <a:endParaRPr lang="nl-BE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nl-BE" dirty="0" smtClean="0"/>
              <a:t>Kenmerken:</a:t>
            </a:r>
            <a:r>
              <a:rPr lang="nl-BE" dirty="0" smtClean="0">
                <a:solidFill>
                  <a:srgbClr val="0070C0"/>
                </a:solidFill>
              </a:rPr>
              <a:t> </a:t>
            </a:r>
          </a:p>
          <a:p>
            <a:pPr marL="180975" indent="-180975">
              <a:buNone/>
            </a:pPr>
            <a:r>
              <a:rPr lang="nl-NL" dirty="0" smtClean="0">
                <a:solidFill>
                  <a:srgbClr val="0070C0"/>
                </a:solidFill>
              </a:rPr>
              <a:t>- Vooral moerasplanten, mossen en grassen</a:t>
            </a:r>
            <a:endParaRPr lang="nl-BE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- Geen bomen</a:t>
            </a:r>
          </a:p>
          <a:p>
            <a:pPr>
              <a:buNone/>
            </a:pP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5" name="Picture 9" descr="Tundrainsummer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248472" cy="33501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3.2 Vegetatietypes in Europa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Naam: </a:t>
            </a:r>
            <a:r>
              <a:rPr lang="nl-BE" dirty="0" smtClean="0">
                <a:solidFill>
                  <a:srgbClr val="0070C0"/>
                </a:solidFill>
              </a:rPr>
              <a:t>TAÏGA (naaldwoud)</a:t>
            </a:r>
          </a:p>
          <a:p>
            <a:pPr>
              <a:buNone/>
            </a:pPr>
            <a:endParaRPr lang="nl-BE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nl-BE" dirty="0" smtClean="0"/>
              <a:t>Kenmerken:</a:t>
            </a:r>
            <a:r>
              <a:rPr lang="nl-BE" dirty="0" smtClean="0">
                <a:solidFill>
                  <a:srgbClr val="0070C0"/>
                </a:solidFill>
              </a:rPr>
              <a:t> </a:t>
            </a:r>
          </a:p>
          <a:p>
            <a:pPr marL="180975" indent="-180975">
              <a:buNone/>
            </a:pPr>
            <a:r>
              <a:rPr lang="nl-NL" dirty="0" smtClean="0">
                <a:solidFill>
                  <a:srgbClr val="0070C0"/>
                </a:solidFill>
              </a:rPr>
              <a:t>- Naaldbomen dicht bij elkaar</a:t>
            </a:r>
            <a:endParaRPr lang="nl-BE" dirty="0" smtClean="0">
              <a:solidFill>
                <a:srgbClr val="0070C0"/>
              </a:solidFill>
            </a:endParaRPr>
          </a:p>
          <a:p>
            <a:pPr marL="180975" indent="-180975">
              <a:buNone/>
            </a:pPr>
            <a:r>
              <a:rPr lang="nl-NL" dirty="0" smtClean="0">
                <a:solidFill>
                  <a:srgbClr val="0070C0"/>
                </a:solidFill>
              </a:rPr>
              <a:t>- Zeer weinig ondergroei, vooral mossen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7" name="Picture 10" descr="Port wing boreal forest V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40768"/>
            <a:ext cx="3497583" cy="5157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3.2 Vegetatietypes in Europa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Naam: </a:t>
            </a:r>
            <a:r>
              <a:rPr lang="nl-BE" dirty="0" smtClean="0">
                <a:solidFill>
                  <a:srgbClr val="0070C0"/>
                </a:solidFill>
              </a:rPr>
              <a:t>GEMENGD WOUD</a:t>
            </a:r>
          </a:p>
          <a:p>
            <a:pPr>
              <a:buNone/>
            </a:pPr>
            <a:endParaRPr lang="nl-BE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nl-BE" dirty="0" smtClean="0"/>
              <a:t>Kenmerken:</a:t>
            </a:r>
            <a:r>
              <a:rPr lang="nl-BE" dirty="0" smtClean="0">
                <a:solidFill>
                  <a:srgbClr val="0070C0"/>
                </a:solidFill>
              </a:rPr>
              <a:t> </a:t>
            </a:r>
          </a:p>
          <a:p>
            <a:pPr marL="180975" indent="-180975">
              <a:buNone/>
            </a:pPr>
            <a:r>
              <a:rPr lang="nl-NL" dirty="0" smtClean="0">
                <a:solidFill>
                  <a:srgbClr val="0070C0"/>
                </a:solidFill>
              </a:rPr>
              <a:t>- Loofbomen en naaldbomen</a:t>
            </a:r>
            <a:endParaRPr lang="nl-BE" dirty="0" smtClean="0">
              <a:solidFill>
                <a:srgbClr val="0070C0"/>
              </a:solidFill>
            </a:endParaRPr>
          </a:p>
          <a:p>
            <a:pPr marL="180975" indent="-180975">
              <a:buNone/>
            </a:pPr>
            <a:r>
              <a:rPr lang="nl-NL" dirty="0" smtClean="0">
                <a:solidFill>
                  <a:srgbClr val="0070C0"/>
                </a:solidFill>
              </a:rPr>
              <a:t>- Overgang tussen </a:t>
            </a:r>
            <a:r>
              <a:rPr lang="nl-NL" dirty="0" err="1" smtClean="0">
                <a:solidFill>
                  <a:srgbClr val="0070C0"/>
                </a:solidFill>
              </a:rPr>
              <a:t>taïga</a:t>
            </a:r>
            <a:r>
              <a:rPr lang="nl-NL" dirty="0" smtClean="0">
                <a:solidFill>
                  <a:srgbClr val="0070C0"/>
                </a:solidFill>
              </a:rPr>
              <a:t> en zomergroen loofwoud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6" name="Picture 7" descr="forest-hk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88840"/>
            <a:ext cx="4211960" cy="3273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3.2 Vegetatietypes in Europa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73150" indent="-1073150">
              <a:buNone/>
            </a:pPr>
            <a:r>
              <a:rPr lang="nl-BE" dirty="0" smtClean="0"/>
              <a:t>Naam: </a:t>
            </a:r>
            <a:r>
              <a:rPr lang="nl-BE" dirty="0" smtClean="0">
                <a:solidFill>
                  <a:srgbClr val="0070C0"/>
                </a:solidFill>
              </a:rPr>
              <a:t>ZOMERGROEN LOOFWOUD</a:t>
            </a:r>
          </a:p>
          <a:p>
            <a:pPr>
              <a:buNone/>
            </a:pPr>
            <a:endParaRPr lang="nl-BE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nl-BE" dirty="0" smtClean="0"/>
              <a:t>Kenmerken:</a:t>
            </a:r>
            <a:r>
              <a:rPr lang="nl-BE" dirty="0" smtClean="0">
                <a:solidFill>
                  <a:srgbClr val="0070C0"/>
                </a:solidFill>
              </a:rPr>
              <a:t> </a:t>
            </a:r>
          </a:p>
          <a:p>
            <a:pPr marL="180975" indent="-180975">
              <a:buNone/>
            </a:pPr>
            <a:r>
              <a:rPr lang="nl-NL" dirty="0" smtClean="0">
                <a:solidFill>
                  <a:srgbClr val="0070C0"/>
                </a:solidFill>
              </a:rPr>
              <a:t>- Loofbomen die bladeren verliezen</a:t>
            </a:r>
            <a:endParaRPr lang="nl-BE" dirty="0" smtClean="0">
              <a:solidFill>
                <a:srgbClr val="0070C0"/>
              </a:solidFill>
            </a:endParaRPr>
          </a:p>
          <a:p>
            <a:pPr marL="180975" indent="-180975">
              <a:buNone/>
            </a:pPr>
            <a:r>
              <a:rPr lang="nl-NL" dirty="0" smtClean="0">
                <a:solidFill>
                  <a:srgbClr val="0070C0"/>
                </a:solidFill>
              </a:rPr>
              <a:t>- Hoge bomen met brede kruin en ondergroei van varens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6" name="Picture 12" descr="for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404027" cy="3952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3.2 Vegetatietypes in Europa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589240"/>
          </a:xfrm>
        </p:spPr>
        <p:txBody>
          <a:bodyPr>
            <a:normAutofit lnSpcReduction="10000"/>
          </a:bodyPr>
          <a:lstStyle/>
          <a:p>
            <a:pPr marL="987425" indent="-987425">
              <a:buNone/>
            </a:pPr>
            <a:r>
              <a:rPr lang="nl-BE" dirty="0" smtClean="0"/>
              <a:t>Naam: </a:t>
            </a:r>
            <a:r>
              <a:rPr lang="nl-BE" dirty="0" smtClean="0">
                <a:solidFill>
                  <a:srgbClr val="0070C0"/>
                </a:solidFill>
              </a:rPr>
              <a:t>HARDBLADIGE ALTIJD GROENE VEGETATIE</a:t>
            </a:r>
          </a:p>
          <a:p>
            <a:pPr>
              <a:buNone/>
            </a:pPr>
            <a:endParaRPr lang="nl-BE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nl-BE" dirty="0" smtClean="0"/>
              <a:t>Kenmerken:</a:t>
            </a:r>
            <a:r>
              <a:rPr lang="nl-BE" dirty="0" smtClean="0">
                <a:solidFill>
                  <a:srgbClr val="0070C0"/>
                </a:solidFill>
              </a:rPr>
              <a:t> </a:t>
            </a:r>
          </a:p>
          <a:p>
            <a:pPr marL="180975" indent="-180975">
              <a:buNone/>
            </a:pPr>
            <a:r>
              <a:rPr lang="nl-NL" dirty="0" smtClean="0">
                <a:solidFill>
                  <a:srgbClr val="0070C0"/>
                </a:solidFill>
              </a:rPr>
              <a:t>- Leerachtige, kleine bladeren het hele jaar groen</a:t>
            </a:r>
            <a:endParaRPr lang="nl-BE" dirty="0" smtClean="0">
              <a:solidFill>
                <a:srgbClr val="0070C0"/>
              </a:solidFill>
            </a:endParaRPr>
          </a:p>
          <a:p>
            <a:pPr marL="180975" indent="-180975">
              <a:buFontTx/>
              <a:buChar char="-"/>
            </a:pPr>
            <a:r>
              <a:rPr lang="nl-NL" dirty="0" err="1">
                <a:solidFill>
                  <a:srgbClr val="0070C0"/>
                </a:solidFill>
              </a:rPr>
              <a:t>M</a:t>
            </a:r>
            <a:r>
              <a:rPr lang="nl-NL" dirty="0" err="1" smtClean="0">
                <a:solidFill>
                  <a:srgbClr val="0070C0"/>
                </a:solidFill>
              </a:rPr>
              <a:t>aquis</a:t>
            </a:r>
            <a:r>
              <a:rPr lang="nl-NL" dirty="0" smtClean="0">
                <a:solidFill>
                  <a:srgbClr val="0070C0"/>
                </a:solidFill>
              </a:rPr>
              <a:t>: dichte struikbegroeiing met doorns</a:t>
            </a:r>
          </a:p>
          <a:p>
            <a:pPr marL="180975" indent="-180975">
              <a:buFontTx/>
              <a:buChar char="-"/>
            </a:pPr>
            <a:r>
              <a:rPr lang="nl-NL" dirty="0" err="1" smtClean="0">
                <a:solidFill>
                  <a:srgbClr val="0070C0"/>
                </a:solidFill>
              </a:rPr>
              <a:t>Garrigue</a:t>
            </a:r>
            <a:r>
              <a:rPr lang="nl-NL" dirty="0" smtClean="0">
                <a:solidFill>
                  <a:srgbClr val="0070C0"/>
                </a:solidFill>
              </a:rPr>
              <a:t>: lage kruiden, lavendel, tijm en distels</a:t>
            </a:r>
          </a:p>
          <a:p>
            <a:pPr>
              <a:buNone/>
            </a:pPr>
            <a:endParaRPr lang="nl-BE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3960440" cy="264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v0-56-1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68760"/>
            <a:ext cx="3960440" cy="2783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31746" name="Picture 2" descr="http://voyagemongolie.com/Index_fichiers/image53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862487" cy="4661149"/>
          </a:xfrm>
          <a:prstGeom prst="rect">
            <a:avLst/>
          </a:prstGeom>
          <a:noFill/>
        </p:spPr>
      </p:pic>
      <p:sp>
        <p:nvSpPr>
          <p:cNvPr id="6" name="Tijdelijke aanduiding voor inhoud 3"/>
          <p:cNvSpPr txBox="1">
            <a:spLocks/>
          </p:cNvSpPr>
          <p:nvPr/>
        </p:nvSpPr>
        <p:spPr>
          <a:xfrm>
            <a:off x="5148064" y="1412776"/>
            <a:ext cx="3600400" cy="5445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987425" marR="0" lvl="0" indent="-987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Naam: </a:t>
            </a:r>
            <a:r>
              <a:rPr kumimoji="0" lang="nl-B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CONTINENTALE STEPPE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Kenmerken:</a:t>
            </a:r>
            <a:r>
              <a:rPr kumimoji="0" lang="nl-B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Overwegend</a:t>
            </a:r>
            <a:r>
              <a:rPr kumimoji="0" lang="nl-NL" sz="2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korte grassen</a:t>
            </a: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Boomgroei is niet mogelijk</a:t>
            </a:r>
          </a:p>
          <a:p>
            <a:pPr marL="180975" marR="0" lvl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Soms komen struiken voor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nl-B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Referentiekaart Europa: vegetatietypes</a:t>
            </a:r>
            <a:endParaRPr lang="nl-B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8064896" cy="545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3.2 Vegetatietypes in Europa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411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u="sng" dirty="0" smtClean="0"/>
              <a:t>GEBERGTEVEGETATIE</a:t>
            </a:r>
            <a:r>
              <a:rPr lang="nl-BE" dirty="0" smtClean="0"/>
              <a:t> =</a:t>
            </a:r>
          </a:p>
          <a:p>
            <a:pPr marL="0" indent="0">
              <a:buNone/>
            </a:pPr>
            <a:r>
              <a:rPr lang="nl-BE" dirty="0" smtClean="0">
                <a:solidFill>
                  <a:srgbClr val="0070C0"/>
                </a:solidFill>
              </a:rPr>
              <a:t>De naamgeving voor de zonering in bergbegroeiing. </a:t>
            </a:r>
          </a:p>
          <a:p>
            <a:pPr>
              <a:buNone/>
            </a:pPr>
            <a:r>
              <a:rPr lang="nl-BE" dirty="0" smtClean="0">
                <a:solidFill>
                  <a:srgbClr val="0070C0"/>
                </a:solidFill>
              </a:rPr>
              <a:t>Bv. </a:t>
            </a:r>
          </a:p>
          <a:p>
            <a:pPr>
              <a:buFontTx/>
              <a:buChar char="-"/>
            </a:pPr>
            <a:r>
              <a:rPr lang="nl-BE" dirty="0" smtClean="0">
                <a:solidFill>
                  <a:srgbClr val="0070C0"/>
                </a:solidFill>
              </a:rPr>
              <a:t>lage delen: loofbossen gaan over in naaldbossen</a:t>
            </a:r>
          </a:p>
          <a:p>
            <a:pPr>
              <a:buFontTx/>
              <a:buChar char="-"/>
            </a:pPr>
            <a:r>
              <a:rPr lang="nl-BE" dirty="0" smtClean="0">
                <a:solidFill>
                  <a:srgbClr val="0070C0"/>
                </a:solidFill>
              </a:rPr>
              <a:t>boven 2000 m: grassen</a:t>
            </a:r>
          </a:p>
          <a:p>
            <a:pPr>
              <a:buFontTx/>
              <a:buChar char="-"/>
            </a:pPr>
            <a:r>
              <a:rPr lang="nl-BE" dirty="0" smtClean="0">
                <a:solidFill>
                  <a:srgbClr val="0070C0"/>
                </a:solidFill>
              </a:rPr>
              <a:t>Nog hoger: kale rotsen met eeuwige sneeuw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5" name="Afbeelding 4" descr="Temperatuur op hoogt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392488" cy="252028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196752"/>
            <a:ext cx="520065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3.1. Klimaten in Europa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dirty="0" smtClean="0"/>
              <a:t>TW &lt; 10°C</a:t>
            </a:r>
          </a:p>
          <a:p>
            <a:pPr>
              <a:buNone/>
            </a:pPr>
            <a:r>
              <a:rPr lang="nl-BE" dirty="0" smtClean="0"/>
              <a:t>TW </a:t>
            </a:r>
            <a:r>
              <a:rPr lang="nl-BE" dirty="0"/>
              <a:t>&lt;</a:t>
            </a:r>
            <a:r>
              <a:rPr lang="nl-BE" dirty="0" smtClean="0"/>
              <a:t> 0°C </a:t>
            </a:r>
          </a:p>
          <a:p>
            <a:pPr>
              <a:buNone/>
            </a:pPr>
            <a:r>
              <a:rPr lang="nl-BE" dirty="0" smtClean="0">
                <a:solidFill>
                  <a:srgbClr val="0070C0"/>
                </a:solidFill>
                <a:sym typeface="Wingdings" pitchFamily="2" charset="2"/>
              </a:rPr>
              <a:t> Koud klimaat met dooiseizoen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2555776" y="4869160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3131840" y="443711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ja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4427984" y="443711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( TW = 9,2 °C )</a:t>
            </a:r>
            <a:endParaRPr lang="nl-BE" sz="3200" dirty="0"/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2123728" y="5596363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2627784" y="513628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neen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995936" y="513628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/>
              <a:t>( TW = 9,2 °C )</a:t>
            </a:r>
            <a:endParaRPr lang="nl-BE" sz="3200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211960" y="1268760"/>
            <a:ext cx="1584176" cy="369332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BE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Vardö</a:t>
            </a:r>
            <a:endParaRPr kumimoji="0" lang="nl-B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/>
      <p:bldP spid="11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26" name="Picture 22" descr="ALPENWEIDE_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353" y="2565400"/>
            <a:ext cx="2951162" cy="1954212"/>
          </a:xfrm>
          <a:prstGeom prst="rect">
            <a:avLst/>
          </a:prstGeom>
          <a:noFill/>
        </p:spPr>
      </p:pic>
      <p:pic>
        <p:nvPicPr>
          <p:cNvPr id="47109" name="Picture 5" descr="Croda%20da%20Lago%20LTER%20corretta"/>
          <p:cNvPicPr>
            <a:picLocks noChangeAspect="1" noChangeArrowheads="1"/>
          </p:cNvPicPr>
          <p:nvPr/>
        </p:nvPicPr>
        <p:blipFill rotWithShape="1">
          <a:blip r:embed="rId4" cstate="print"/>
          <a:srcRect b="14319"/>
          <a:stretch/>
        </p:blipFill>
        <p:spPr bwMode="auto">
          <a:xfrm>
            <a:off x="0" y="0"/>
            <a:ext cx="4343400" cy="5125156"/>
          </a:xfrm>
          <a:prstGeom prst="rect">
            <a:avLst/>
          </a:prstGeom>
          <a:noFill/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888" y="0"/>
            <a:ext cx="3059112" cy="620713"/>
          </a:xfrm>
          <a:solidFill>
            <a:srgbClr val="33CCCC"/>
          </a:solidFill>
        </p:spPr>
        <p:txBody>
          <a:bodyPr/>
          <a:lstStyle/>
          <a:p>
            <a:pPr algn="r"/>
            <a:r>
              <a:rPr lang="nl-BE" sz="1800"/>
              <a:t>Zonering in bergbegroeiing</a:t>
            </a:r>
            <a:endParaRPr lang="nl-NL" sz="1800"/>
          </a:p>
        </p:txBody>
      </p:sp>
      <p:pic>
        <p:nvPicPr>
          <p:cNvPr id="47115" name="Picture 11" descr="pine-fore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672049"/>
            <a:ext cx="2879725" cy="2160587"/>
          </a:xfrm>
          <a:prstGeom prst="rect">
            <a:avLst/>
          </a:prstGeom>
          <a:noFill/>
        </p:spPr>
      </p:pic>
      <p:pic>
        <p:nvPicPr>
          <p:cNvPr id="47117" name="Picture 13" descr="Forest view w shrubs G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5" y="5085832"/>
            <a:ext cx="2592288" cy="1760584"/>
          </a:xfrm>
          <a:prstGeom prst="rect">
            <a:avLst/>
          </a:prstGeom>
          <a:noFill/>
        </p:spPr>
      </p:pic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5184353" y="4111839"/>
            <a:ext cx="431800" cy="36036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FFFF00"/>
                </a:solidFill>
              </a:rPr>
              <a:t>3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5220072" y="6473861"/>
            <a:ext cx="431800" cy="3587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FFFF00"/>
                </a:solidFill>
              </a:rPr>
              <a:t>2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1907704" y="6497638"/>
            <a:ext cx="431800" cy="36036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FFFF00"/>
                </a:solidFill>
              </a:rPr>
              <a:t>1</a:t>
            </a:r>
            <a:endParaRPr lang="nl-NL" dirty="0">
              <a:solidFill>
                <a:srgbClr val="FFFF00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275856" y="2562578"/>
            <a:ext cx="648072" cy="50638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sz="2800" dirty="0">
                <a:solidFill>
                  <a:srgbClr val="FFFF00"/>
                </a:solidFill>
              </a:rPr>
              <a:t>1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1907704" y="2235200"/>
            <a:ext cx="648072" cy="50638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sz="2800" dirty="0">
                <a:solidFill>
                  <a:srgbClr val="FFFF00"/>
                </a:solidFill>
              </a:rPr>
              <a:t>2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827584" y="1963458"/>
            <a:ext cx="648072" cy="50638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sz="2800" dirty="0">
                <a:solidFill>
                  <a:srgbClr val="FFFF00"/>
                </a:solidFill>
              </a:rPr>
              <a:t>3</a:t>
            </a:r>
            <a:endParaRPr lang="nl-NL" sz="2800" dirty="0">
              <a:solidFill>
                <a:srgbClr val="FFFF00"/>
              </a:solidFill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79512" y="912736"/>
            <a:ext cx="648072" cy="50638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sz="2800" dirty="0">
                <a:solidFill>
                  <a:srgbClr val="FFFF00"/>
                </a:solidFill>
              </a:rPr>
              <a:t>4</a:t>
            </a:r>
            <a:endParaRPr lang="nl-NL" sz="2800" dirty="0">
              <a:solidFill>
                <a:srgbClr val="FFFF00"/>
              </a:solidFill>
            </a:endParaRPr>
          </a:p>
        </p:txBody>
      </p:sp>
      <p:pic>
        <p:nvPicPr>
          <p:cNvPr id="14" name="Afbeelding 13" descr="http://us.123rf.com/400wm/400/400/kamchatka/kamchatka0610/kamchatka061000413/592300-rots-en-sneeuw-in-de-bergen-bergketens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874" y="620688"/>
            <a:ext cx="2920923" cy="18677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192222" y="2109478"/>
            <a:ext cx="431800" cy="36036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>
                <a:solidFill>
                  <a:srgbClr val="FFFF00"/>
                </a:solidFill>
              </a:rPr>
              <a:t>4</a:t>
            </a:r>
            <a:endParaRPr lang="nl-NL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308" y="1196752"/>
            <a:ext cx="523875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3.1. Klimaten in Europa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sz="2400" dirty="0" smtClean="0"/>
              <a:t>TW &lt; 10°C</a:t>
            </a:r>
          </a:p>
          <a:p>
            <a:pPr>
              <a:buNone/>
            </a:pPr>
            <a:r>
              <a:rPr lang="nl-BE" sz="2400" dirty="0" smtClean="0"/>
              <a:t>Er zijn meer dan 3 maanden met Tm ≥ 10°C</a:t>
            </a:r>
          </a:p>
          <a:p>
            <a:pPr>
              <a:buNone/>
            </a:pPr>
            <a:r>
              <a:rPr lang="nl-BE" sz="2800" dirty="0" smtClean="0">
                <a:solidFill>
                  <a:srgbClr val="0070C0"/>
                </a:solidFill>
                <a:sym typeface="Wingdings" pitchFamily="2" charset="2"/>
              </a:rPr>
              <a:t> Koud gematigd klimaat</a:t>
            </a:r>
            <a:endParaRPr lang="nl-BE" sz="2800" dirty="0">
              <a:solidFill>
                <a:srgbClr val="0070C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1979712" y="4725144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2411760" y="422108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neen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851920" y="4437112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 TW = 15,7 °C )</a:t>
            </a:r>
            <a:endParaRPr lang="nl-BE" sz="2400" dirty="0"/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6084168" y="515878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6076611" y="471479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neen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804248" y="486916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(3 maanden)</a:t>
            </a:r>
            <a:endParaRPr lang="nl-BE" sz="2400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635896" y="1196752"/>
            <a:ext cx="2448272" cy="369332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BE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Archangelsk</a:t>
            </a:r>
            <a:endParaRPr kumimoji="0" lang="nl-B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8284" y="1162803"/>
            <a:ext cx="4803387" cy="271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3.1. Klimaten in Europa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sz="2400" dirty="0" smtClean="0"/>
              <a:t>TW &lt; 10°C</a:t>
            </a:r>
          </a:p>
          <a:p>
            <a:pPr>
              <a:buNone/>
            </a:pPr>
            <a:r>
              <a:rPr lang="nl-BE" sz="2400" dirty="0" smtClean="0"/>
              <a:t>Er zijn meer dan 3 maanden met Tm ≥ 10°C</a:t>
            </a:r>
          </a:p>
          <a:p>
            <a:pPr>
              <a:buNone/>
            </a:pPr>
            <a:r>
              <a:rPr lang="nl-BE" sz="2400" dirty="0" smtClean="0"/>
              <a:t>TK &lt; 18°C</a:t>
            </a:r>
          </a:p>
          <a:p>
            <a:pPr>
              <a:buNone/>
            </a:pPr>
            <a:r>
              <a:rPr lang="nl-BE" sz="2400" dirty="0" smtClean="0"/>
              <a:t>NJ ≥ 400 mm</a:t>
            </a:r>
          </a:p>
          <a:p>
            <a:pPr>
              <a:buNone/>
            </a:pPr>
            <a:r>
              <a:rPr lang="nl-BE" sz="2400" dirty="0" smtClean="0"/>
              <a:t>TK &lt; - 3°C </a:t>
            </a:r>
          </a:p>
          <a:p>
            <a:pPr>
              <a:buNone/>
            </a:pPr>
            <a:r>
              <a:rPr lang="nl-BE" sz="2800" dirty="0" smtClean="0">
                <a:solidFill>
                  <a:srgbClr val="0070C0"/>
                </a:solidFill>
                <a:sym typeface="Wingdings" pitchFamily="2" charset="2"/>
              </a:rPr>
              <a:t> Koel gematigd klimaat met strenge winter</a:t>
            </a:r>
            <a:endParaRPr lang="nl-BE" sz="2800" dirty="0">
              <a:solidFill>
                <a:srgbClr val="0070C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1907704" y="4221088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2195736" y="378904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nee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779912" y="386104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 TW = 13,6 °C )</a:t>
            </a:r>
            <a:endParaRPr lang="nl-BE" sz="2400" dirty="0"/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5940152" y="4581128"/>
            <a:ext cx="7920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5940152" y="415596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ja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804248" y="429309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(4 maanden)</a:t>
            </a:r>
            <a:endParaRPr lang="nl-BE" sz="2400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1691680" y="5091956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2183124" y="469552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ja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563888" y="478234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(TK = - 6,9°C)</a:t>
            </a:r>
            <a:endParaRPr lang="nl-BE" sz="2400" dirty="0"/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2171411" y="5622837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2303748" y="5157191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ja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3311860" y="525346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(NJ = 403 mm)</a:t>
            </a:r>
            <a:endParaRPr lang="nl-BE" sz="2400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283968" y="1196752"/>
            <a:ext cx="1704975" cy="369332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Minsk</a:t>
            </a:r>
            <a:endParaRPr kumimoji="0" lang="nl-B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4" name="Rechte verbindingslijn met pijl 23"/>
          <p:cNvCxnSpPr/>
          <p:nvPr/>
        </p:nvCxnSpPr>
        <p:spPr>
          <a:xfrm>
            <a:off x="1731582" y="6011638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>
            <a:off x="1863919" y="554599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ja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27" name="Tekstvak 26"/>
          <p:cNvSpPr txBox="1"/>
          <p:nvPr/>
        </p:nvSpPr>
        <p:spPr>
          <a:xfrm>
            <a:off x="2872031" y="571513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(TK = - 6,9°C)</a:t>
            </a:r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0" grpId="0" uiExpand="1"/>
      <p:bldP spid="11" grpId="0" uiExpand="1"/>
      <p:bldP spid="13" grpId="0" uiExpand="1"/>
      <p:bldP spid="14" grpId="0" uiExpand="1"/>
      <p:bldP spid="16" grpId="0"/>
      <p:bldP spid="17" grpId="0"/>
      <p:bldP spid="19" grpId="0"/>
      <p:bldP spid="21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89" y="1093619"/>
            <a:ext cx="3901267" cy="269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3.1. Klimaten in Europa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sz="2400" dirty="0" smtClean="0"/>
              <a:t>TW &lt; 10°C</a:t>
            </a:r>
          </a:p>
          <a:p>
            <a:pPr>
              <a:buNone/>
            </a:pPr>
            <a:r>
              <a:rPr lang="nl-BE" sz="2400" dirty="0" smtClean="0"/>
              <a:t>Er zijn meer dan 3 maanden met Tm ≥ 10°C</a:t>
            </a:r>
          </a:p>
          <a:p>
            <a:pPr>
              <a:buNone/>
            </a:pPr>
            <a:r>
              <a:rPr lang="nl-BE" sz="2400" dirty="0" smtClean="0"/>
              <a:t>TK &lt; 18°C</a:t>
            </a:r>
          </a:p>
          <a:p>
            <a:pPr>
              <a:buNone/>
            </a:pPr>
            <a:r>
              <a:rPr lang="nl-BE" sz="2400" dirty="0" smtClean="0"/>
              <a:t>NJ ≥ 400 mm </a:t>
            </a:r>
            <a:endParaRPr lang="nl-BE" sz="2400" dirty="0"/>
          </a:p>
          <a:p>
            <a:pPr>
              <a:buNone/>
            </a:pPr>
            <a:r>
              <a:rPr lang="nl-BE" sz="2400" dirty="0" smtClean="0"/>
              <a:t>TK &lt; - 3°C</a:t>
            </a:r>
          </a:p>
          <a:p>
            <a:pPr>
              <a:buNone/>
            </a:pPr>
            <a:r>
              <a:rPr lang="nl-BE" sz="2400" dirty="0" smtClean="0"/>
              <a:t>TW &lt; 22°C  </a:t>
            </a:r>
          </a:p>
          <a:p>
            <a:pPr>
              <a:buNone/>
            </a:pPr>
            <a:r>
              <a:rPr lang="nl-BE" sz="2800" dirty="0" smtClean="0">
                <a:solidFill>
                  <a:srgbClr val="0070C0"/>
                </a:solidFill>
                <a:sym typeface="Wingdings" pitchFamily="2" charset="2"/>
              </a:rPr>
              <a:t> Koel gematigd klimaat met zachte winter</a:t>
            </a:r>
            <a:endParaRPr lang="nl-BE" sz="2800" dirty="0">
              <a:solidFill>
                <a:srgbClr val="0070C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2051720" y="4149080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2483768" y="37170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neen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23928" y="378904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 TW = 17 °C )</a:t>
            </a:r>
            <a:endParaRPr lang="nl-BE" sz="2400" dirty="0"/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5934130" y="4458394"/>
            <a:ext cx="87011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6012160" y="401987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ja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876256" y="413258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(6 maanden)</a:t>
            </a:r>
            <a:endParaRPr lang="nl-BE" sz="2400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1776453" y="4795208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2028150" y="4333543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ja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609315" y="446751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(TK = 6,5°C)</a:t>
            </a:r>
            <a:endParaRPr lang="nl-BE" sz="2400" dirty="0"/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2136493" y="5157192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2411760" y="469552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ja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3614368" y="5286399"/>
            <a:ext cx="203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(TK = 6,5°C)</a:t>
            </a:r>
            <a:endParaRPr lang="nl-BE" sz="24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1943708" y="5977309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2157477" y="551723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ja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129979" y="5619547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 TW = 17 °C )</a:t>
            </a:r>
            <a:endParaRPr lang="nl-BE" sz="2400" dirty="0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3707904" y="1196752"/>
            <a:ext cx="1462088" cy="369332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BE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Brest</a:t>
            </a:r>
            <a:endParaRPr kumimoji="0" lang="nl-BE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3275856" y="485074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(NJ = 1145 mm)</a:t>
            </a:r>
            <a:endParaRPr lang="nl-BE" sz="2400" dirty="0"/>
          </a:p>
        </p:txBody>
      </p:sp>
      <p:cxnSp>
        <p:nvCxnSpPr>
          <p:cNvPr id="30" name="Rechte verbindingslijn met pijl 29"/>
          <p:cNvCxnSpPr/>
          <p:nvPr/>
        </p:nvCxnSpPr>
        <p:spPr>
          <a:xfrm>
            <a:off x="1761433" y="5599460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vak 30"/>
          <p:cNvSpPr txBox="1"/>
          <p:nvPr/>
        </p:nvSpPr>
        <p:spPr>
          <a:xfrm>
            <a:off x="2193481" y="516741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neen</a:t>
            </a:r>
            <a:endParaRPr lang="nl-BE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 uiExpand="1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21" y="809269"/>
            <a:ext cx="3731333" cy="253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l-BE" dirty="0" smtClean="0"/>
              <a:t>3.1. Klimaten in Europa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sz="2400" dirty="0" smtClean="0"/>
              <a:t>TW &lt; 10°C</a:t>
            </a:r>
          </a:p>
          <a:p>
            <a:pPr>
              <a:buNone/>
            </a:pPr>
            <a:r>
              <a:rPr lang="nl-BE" sz="2400" dirty="0" smtClean="0"/>
              <a:t>Er zijn meer dan 3 maanden met Tm ≥ 10°C</a:t>
            </a:r>
          </a:p>
          <a:p>
            <a:pPr>
              <a:buNone/>
            </a:pPr>
            <a:r>
              <a:rPr lang="nl-BE" sz="2400" dirty="0" smtClean="0"/>
              <a:t>TK &lt; 18°C</a:t>
            </a:r>
          </a:p>
          <a:p>
            <a:pPr>
              <a:buNone/>
            </a:pPr>
            <a:r>
              <a:rPr lang="nl-BE" sz="2400" dirty="0" smtClean="0"/>
              <a:t>NJ ≥ 400 mm </a:t>
            </a:r>
            <a:endParaRPr lang="nl-BE" sz="2400" dirty="0"/>
          </a:p>
          <a:p>
            <a:pPr>
              <a:buNone/>
            </a:pPr>
            <a:r>
              <a:rPr lang="nl-BE" sz="2400" dirty="0" smtClean="0"/>
              <a:t>TK &lt; - 3°C</a:t>
            </a:r>
          </a:p>
          <a:p>
            <a:pPr>
              <a:buNone/>
            </a:pPr>
            <a:r>
              <a:rPr lang="nl-BE" sz="2400" dirty="0" smtClean="0"/>
              <a:t>TW &lt; 22°C</a:t>
            </a:r>
          </a:p>
          <a:p>
            <a:pPr>
              <a:buNone/>
            </a:pPr>
            <a:r>
              <a:rPr lang="nl-BE" sz="2400" dirty="0" smtClean="0"/>
              <a:t> </a:t>
            </a:r>
          </a:p>
          <a:p>
            <a:pPr>
              <a:buNone/>
            </a:pPr>
            <a:r>
              <a:rPr lang="nl-BE" sz="2800" dirty="0" smtClean="0">
                <a:solidFill>
                  <a:srgbClr val="0070C0"/>
                </a:solidFill>
                <a:sym typeface="Wingdings" pitchFamily="2" charset="2"/>
              </a:rPr>
              <a:t> Warm gematigd klimaat met natte winter</a:t>
            </a:r>
            <a:endParaRPr lang="nl-BE" sz="2800" dirty="0">
              <a:solidFill>
                <a:srgbClr val="0070C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1979712" y="3573016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2483768" y="321297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neen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851920" y="328498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 TW = 22,8 °C )</a:t>
            </a:r>
            <a:endParaRPr lang="nl-BE" sz="2400" dirty="0"/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5979345" y="387585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5979345" y="344953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ja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804366" y="354646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(12 maanden)</a:t>
            </a:r>
            <a:endParaRPr lang="nl-BE" sz="2400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1907704" y="4325248"/>
            <a:ext cx="25922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2483768" y="391824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ja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572000" y="400289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(TK = 11,4°C)</a:t>
            </a:r>
            <a:endParaRPr lang="nl-BE" sz="2400" dirty="0"/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2339752" y="4725298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vak 18"/>
          <p:cNvSpPr txBox="1"/>
          <p:nvPr/>
        </p:nvSpPr>
        <p:spPr>
          <a:xfrm>
            <a:off x="2476364" y="4307450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ja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3635896" y="481196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(TK = 11,4°C)</a:t>
            </a:r>
            <a:endParaRPr lang="nl-BE" sz="24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1936304" y="5542304"/>
            <a:ext cx="10801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1972308" y="509192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neen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059832" y="523103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 TW = 22,8 °C )</a:t>
            </a:r>
            <a:endParaRPr lang="nl-BE" sz="2400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995936" y="836712"/>
            <a:ext cx="1460500" cy="338554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Lissabon</a:t>
            </a: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3497855" y="438613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(NJ = 753 mm)</a:t>
            </a:r>
            <a:endParaRPr lang="nl-BE" sz="2400" dirty="0"/>
          </a:p>
        </p:txBody>
      </p:sp>
      <p:cxnSp>
        <p:nvCxnSpPr>
          <p:cNvPr id="36" name="Rechte verbindingslijn met pijl 35"/>
          <p:cNvCxnSpPr/>
          <p:nvPr/>
        </p:nvCxnSpPr>
        <p:spPr>
          <a:xfrm>
            <a:off x="1732667" y="5129155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kstvak 36"/>
          <p:cNvSpPr txBox="1"/>
          <p:nvPr/>
        </p:nvSpPr>
        <p:spPr>
          <a:xfrm>
            <a:off x="2236723" y="476911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neen</a:t>
            </a:r>
            <a:endParaRPr lang="nl-BE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 uiExpand="1"/>
      <p:bldP spid="23" grpId="0" uiExpand="1"/>
      <p:bldP spid="24" grpId="0" uiExpan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1969" y="1144604"/>
            <a:ext cx="3652239" cy="218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3.1. Klimaten in Europa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sz="2400" dirty="0" smtClean="0"/>
              <a:t>TW &lt; 10°C</a:t>
            </a:r>
          </a:p>
          <a:p>
            <a:pPr>
              <a:buNone/>
            </a:pPr>
            <a:r>
              <a:rPr lang="nl-BE" sz="2400" dirty="0" smtClean="0"/>
              <a:t>Er zijn meer dan 3 maanden met Tm ≥ 10°C</a:t>
            </a:r>
          </a:p>
          <a:p>
            <a:pPr>
              <a:buNone/>
            </a:pPr>
            <a:r>
              <a:rPr lang="nl-BE" sz="2400" dirty="0" smtClean="0"/>
              <a:t>TK &lt; 18°C</a:t>
            </a:r>
          </a:p>
          <a:p>
            <a:pPr>
              <a:buNone/>
            </a:pPr>
            <a:r>
              <a:rPr lang="nl-BE" sz="2400" dirty="0" smtClean="0"/>
              <a:t>NJ ≥ 400 mm</a:t>
            </a:r>
          </a:p>
          <a:p>
            <a:pPr>
              <a:buNone/>
            </a:pPr>
            <a:r>
              <a:rPr lang="nl-BE" sz="2400" dirty="0" smtClean="0"/>
              <a:t> </a:t>
            </a:r>
            <a:r>
              <a:rPr lang="nl-BE" sz="2800" dirty="0" smtClean="0">
                <a:solidFill>
                  <a:srgbClr val="0070C0"/>
                </a:solidFill>
                <a:sym typeface="Wingdings" pitchFamily="2" charset="2"/>
              </a:rPr>
              <a:t> Gematigd en bijna droog klimaat</a:t>
            </a:r>
            <a:endParaRPr lang="nl-BE" sz="2800" dirty="0">
              <a:solidFill>
                <a:srgbClr val="0070C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1979712" y="3573016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2483768" y="3212976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neen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851920" y="328498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 TW = 23,5 °C )</a:t>
            </a:r>
            <a:endParaRPr lang="nl-BE" sz="2400" dirty="0"/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6065322" y="4075484"/>
            <a:ext cx="73892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6065322" y="3615407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ja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804248" y="374664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(7 maanden)</a:t>
            </a:r>
            <a:endParaRPr lang="nl-BE" sz="2400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cxnSp>
        <p:nvCxnSpPr>
          <p:cNvPr id="15" name="Rechte verbindingslijn met pijl 14"/>
          <p:cNvCxnSpPr/>
          <p:nvPr/>
        </p:nvCxnSpPr>
        <p:spPr>
          <a:xfrm>
            <a:off x="1865831" y="4509120"/>
            <a:ext cx="1800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vak 15"/>
          <p:cNvSpPr txBox="1"/>
          <p:nvPr/>
        </p:nvSpPr>
        <p:spPr>
          <a:xfrm>
            <a:off x="2261875" y="407707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ja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666031" y="414908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(TK = -8°C)</a:t>
            </a:r>
            <a:endParaRPr lang="nl-BE" sz="2400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2267744" y="5041205"/>
            <a:ext cx="115212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2267744" y="461074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solidFill>
                  <a:srgbClr val="0070C0"/>
                </a:solidFill>
              </a:rPr>
              <a:t>neen</a:t>
            </a:r>
            <a:endParaRPr lang="nl-BE" sz="2400" dirty="0">
              <a:solidFill>
                <a:srgbClr val="0070C0"/>
              </a:solidFill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3473034" y="4610745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/>
              <a:t>( NJ = 399 mm )</a:t>
            </a:r>
            <a:endParaRPr lang="nl-BE" sz="2400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9" name="Tekstvak 28"/>
          <p:cNvSpPr txBox="1"/>
          <p:nvPr/>
        </p:nvSpPr>
        <p:spPr>
          <a:xfrm>
            <a:off x="5148064" y="299695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10,</a:t>
            </a:r>
            <a:endParaRPr lang="nl-BE" sz="800" dirty="0"/>
          </a:p>
        </p:txBody>
      </p:sp>
      <p:sp>
        <p:nvSpPr>
          <p:cNvPr id="30" name="Rechthoek 29"/>
          <p:cNvSpPr/>
          <p:nvPr/>
        </p:nvSpPr>
        <p:spPr>
          <a:xfrm>
            <a:off x="2843808" y="2924944"/>
            <a:ext cx="14401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3" name="Tekstvak 32"/>
          <p:cNvSpPr txBox="1"/>
          <p:nvPr/>
        </p:nvSpPr>
        <p:spPr>
          <a:xfrm>
            <a:off x="2771800" y="285293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smtClean="0"/>
              <a:t>35</a:t>
            </a:r>
            <a:endParaRPr lang="nl-BE" sz="800" dirty="0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4067944" y="1196752"/>
            <a:ext cx="1460500" cy="338554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BE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Volgograd</a:t>
            </a:r>
            <a:endParaRPr kumimoji="0" lang="nl-B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 uiExpand="1"/>
      <p:bldP spid="23" grpId="0" uiExpand="1"/>
      <p:bldP spid="24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2483768" y="544522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b="1" dirty="0">
              <a:solidFill>
                <a:srgbClr val="FF0000"/>
              </a:solidFill>
            </a:endParaRPr>
          </a:p>
        </p:txBody>
      </p:sp>
      <p:pic>
        <p:nvPicPr>
          <p:cNvPr id="13" name="Afbeelding 12"/>
          <p:cNvPicPr/>
          <p:nvPr/>
        </p:nvPicPr>
        <p:blipFill>
          <a:blip r:embed="rId3" cstate="print"/>
          <a:srcRect t="10703"/>
          <a:stretch>
            <a:fillRect/>
          </a:stretch>
        </p:blipFill>
        <p:spPr bwMode="auto">
          <a:xfrm>
            <a:off x="1403649" y="0"/>
            <a:ext cx="77403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kstvak 13"/>
          <p:cNvSpPr txBox="1"/>
          <p:nvPr/>
        </p:nvSpPr>
        <p:spPr>
          <a:xfrm>
            <a:off x="5364088" y="0"/>
            <a:ext cx="360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rgbClr val="FF0000"/>
                </a:solidFill>
              </a:rPr>
              <a:t>1</a:t>
            </a:r>
            <a:endParaRPr lang="nl-BE" sz="3600" b="1" dirty="0">
              <a:solidFill>
                <a:srgbClr val="FF0000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012160" y="620688"/>
            <a:ext cx="360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rgbClr val="FF0000"/>
                </a:solidFill>
              </a:rPr>
              <a:t>2</a:t>
            </a:r>
            <a:endParaRPr lang="nl-BE" sz="3600" b="1" dirty="0">
              <a:solidFill>
                <a:srgbClr val="FF000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580112" y="2348880"/>
            <a:ext cx="360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rgbClr val="FF0000"/>
                </a:solidFill>
              </a:rPr>
              <a:t>3</a:t>
            </a:r>
            <a:endParaRPr lang="nl-BE" sz="3600" b="1" dirty="0">
              <a:solidFill>
                <a:srgbClr val="FF0000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131840" y="2996952"/>
            <a:ext cx="360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rgbClr val="FF0000"/>
                </a:solidFill>
              </a:rPr>
              <a:t>4</a:t>
            </a:r>
            <a:endParaRPr lang="nl-BE" sz="3600" b="1" dirty="0">
              <a:solidFill>
                <a:srgbClr val="FF0000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2339752" y="4221088"/>
            <a:ext cx="360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rgbClr val="FF0000"/>
                </a:solidFill>
              </a:rPr>
              <a:t>5</a:t>
            </a:r>
            <a:endParaRPr lang="nl-BE" sz="3600" b="1" dirty="0">
              <a:solidFill>
                <a:srgbClr val="FF0000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48264" y="2852936"/>
            <a:ext cx="360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BE" sz="3600" b="1" dirty="0" smtClean="0">
                <a:solidFill>
                  <a:srgbClr val="FF0000"/>
                </a:solidFill>
              </a:rPr>
              <a:t>6</a:t>
            </a:r>
            <a:endParaRPr lang="nl-BE" sz="3600" b="1" dirty="0">
              <a:solidFill>
                <a:srgbClr val="FF0000"/>
              </a:solidFill>
            </a:endParaRPr>
          </a:p>
        </p:txBody>
      </p: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719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4" name="Picture 18" descr="Naamlo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981075"/>
            <a:ext cx="7505700" cy="4933950"/>
          </a:xfrm>
          <a:prstGeom prst="rect">
            <a:avLst/>
          </a:prstGeom>
          <a:noFill/>
        </p:spPr>
      </p:pic>
      <p:sp>
        <p:nvSpPr>
          <p:cNvPr id="29708" name="AutoShape 12"/>
          <p:cNvSpPr>
            <a:spLocks noChangeArrowheads="1"/>
          </p:cNvSpPr>
          <p:nvPr/>
        </p:nvSpPr>
        <p:spPr bwMode="auto">
          <a:xfrm rot="251521">
            <a:off x="2484438" y="981075"/>
            <a:ext cx="2879725" cy="504825"/>
          </a:xfrm>
          <a:prstGeom prst="rightArrow">
            <a:avLst>
              <a:gd name="adj1" fmla="val 50000"/>
              <a:gd name="adj2" fmla="val 14261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/>
              <a:t>Koud met dooiseizoen</a:t>
            </a:r>
            <a:endParaRPr lang="nl-NL" dirty="0"/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 rot="531313">
            <a:off x="1116013" y="1989138"/>
            <a:ext cx="2879725" cy="504825"/>
          </a:xfrm>
          <a:prstGeom prst="rightArrow">
            <a:avLst>
              <a:gd name="adj1" fmla="val 50000"/>
              <a:gd name="adj2" fmla="val 1426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 err="1"/>
              <a:t>Koudgematigd</a:t>
            </a:r>
            <a:endParaRPr lang="nl-NL" dirty="0"/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 rot="2445966">
            <a:off x="-107950" y="2781300"/>
            <a:ext cx="3348038" cy="504825"/>
          </a:xfrm>
          <a:prstGeom prst="rightArrow">
            <a:avLst>
              <a:gd name="adj1" fmla="val 50000"/>
              <a:gd name="adj2" fmla="val 165802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 err="1"/>
              <a:t>Koelgematigd</a:t>
            </a:r>
            <a:r>
              <a:rPr lang="nl-BE" dirty="0"/>
              <a:t>, zachte winter</a:t>
            </a:r>
            <a:endParaRPr lang="nl-NL" dirty="0"/>
          </a:p>
        </p:txBody>
      </p:sp>
      <p:sp>
        <p:nvSpPr>
          <p:cNvPr id="29711" name="AutoShape 15"/>
          <p:cNvSpPr>
            <a:spLocks noChangeArrowheads="1"/>
          </p:cNvSpPr>
          <p:nvPr/>
        </p:nvSpPr>
        <p:spPr bwMode="auto">
          <a:xfrm rot="-1979628">
            <a:off x="2044550" y="4814646"/>
            <a:ext cx="3455987" cy="576262"/>
          </a:xfrm>
          <a:prstGeom prst="rightArrow">
            <a:avLst>
              <a:gd name="adj1" fmla="val 50000"/>
              <a:gd name="adj2" fmla="val 14993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/>
              <a:t>Koelgematigd strenge winter</a:t>
            </a:r>
            <a:endParaRPr lang="nl-NL" dirty="0"/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 rot="-2057213">
            <a:off x="4896032" y="4701532"/>
            <a:ext cx="2879725" cy="504825"/>
          </a:xfrm>
          <a:prstGeom prst="rightArrow">
            <a:avLst>
              <a:gd name="adj1" fmla="val 50000"/>
              <a:gd name="adj2" fmla="val 1426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/>
              <a:t>Gematigd droog</a:t>
            </a:r>
            <a:endParaRPr lang="nl-NL" dirty="0"/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 rot="1868069">
            <a:off x="-36513" y="4040188"/>
            <a:ext cx="3168651" cy="504825"/>
          </a:xfrm>
          <a:prstGeom prst="rightArrow">
            <a:avLst>
              <a:gd name="adj1" fmla="val 50000"/>
              <a:gd name="adj2" fmla="val 156918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nl-BE" dirty="0" err="1"/>
              <a:t>Warmgematigd</a:t>
            </a:r>
            <a:r>
              <a:rPr lang="nl-BE" dirty="0"/>
              <a:t> natte winter</a:t>
            </a:r>
            <a:endParaRPr lang="nl-NL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Referentiekaart Europa: klimaattypes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682</Words>
  <Application>Microsoft Office PowerPoint</Application>
  <PresentationFormat>Diavoorstelling (4:3)</PresentationFormat>
  <Paragraphs>215</Paragraphs>
  <Slides>20</Slides>
  <Notes>20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2" baseType="lpstr">
      <vt:lpstr>Office-thema</vt:lpstr>
      <vt:lpstr>Bitmapafbeelding</vt:lpstr>
      <vt:lpstr>Thema 4: Weer en klimaat</vt:lpstr>
      <vt:lpstr>3.1. Klimaten in Europa</vt:lpstr>
      <vt:lpstr>3.1. Klimaten in Europa</vt:lpstr>
      <vt:lpstr>3.1. Klimaten in Europa</vt:lpstr>
      <vt:lpstr>3.1. Klimaten in Europa</vt:lpstr>
      <vt:lpstr>3.1. Klimaten in Europa</vt:lpstr>
      <vt:lpstr>3.1. Klimaten in Europa</vt:lpstr>
      <vt:lpstr>PowerPoint-presentatie</vt:lpstr>
      <vt:lpstr>Referentiekaart Europa: klimaattypes</vt:lpstr>
      <vt:lpstr>3.1. Klimaten in Europa</vt:lpstr>
      <vt:lpstr>3.2 Vegetatietypes in Europa</vt:lpstr>
      <vt:lpstr>3.2 Vegetatietypes in Europa</vt:lpstr>
      <vt:lpstr>3.2 Vegetatietypes in Europa</vt:lpstr>
      <vt:lpstr>3.2 Vegetatietypes in Europa</vt:lpstr>
      <vt:lpstr>3.2 Vegetatietypes in Europa</vt:lpstr>
      <vt:lpstr>3.2 Vegetatietypes in Europa</vt:lpstr>
      <vt:lpstr>PowerPoint-presentatie</vt:lpstr>
      <vt:lpstr>Referentiekaart Europa: vegetatietypes</vt:lpstr>
      <vt:lpstr>3.2 Vegetatietypes in Europa</vt:lpstr>
      <vt:lpstr>Zonering in bergbegroeiing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4: Weer en klimaat</dc:title>
  <dc:creator>Kim Crabbé</dc:creator>
  <cp:lastModifiedBy>user</cp:lastModifiedBy>
  <cp:revision>38</cp:revision>
  <dcterms:created xsi:type="dcterms:W3CDTF">2010-11-03T13:10:52Z</dcterms:created>
  <dcterms:modified xsi:type="dcterms:W3CDTF">2016-02-28T14:13:34Z</dcterms:modified>
</cp:coreProperties>
</file>