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59" r:id="rId4"/>
    <p:sldId id="260" r:id="rId5"/>
    <p:sldId id="261" r:id="rId6"/>
    <p:sldId id="265"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2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C3FC0F-8A07-4B5B-9814-0C664197B62C}" type="datetimeFigureOut">
              <a:rPr lang="en-US" smtClean="0"/>
              <a:t>4/14/2016</a:t>
            </a:fld>
            <a:endParaRPr lang="en-US"/>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A156DD-E9A2-49EE-A753-6F6804E73B7D}" type="slidenum">
              <a:rPr lang="en-US" smtClean="0"/>
              <a:t>‹nr.›</a:t>
            </a:fld>
            <a:endParaRPr lang="en-US"/>
          </a:p>
        </p:txBody>
      </p:sp>
    </p:spTree>
    <p:extLst>
      <p:ext uri="{BB962C8B-B14F-4D97-AF65-F5344CB8AC3E}">
        <p14:creationId xmlns:p14="http://schemas.microsoft.com/office/powerpoint/2010/main" val="2596068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27651"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BE" dirty="0" smtClean="0"/>
          </a:p>
        </p:txBody>
      </p:sp>
      <p:sp>
        <p:nvSpPr>
          <p:cNvPr id="27652"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F7CC94-8099-4AC4-90BD-0CE2B227AA90}" type="slidenum">
              <a:rPr lang="nl-BE" smtClean="0"/>
              <a:pPr/>
              <a:t>1</a:t>
            </a:fld>
            <a:endParaRPr lang="nl-B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a:p>
        </p:txBody>
      </p:sp>
      <p:sp>
        <p:nvSpPr>
          <p:cNvPr id="4" name="Tijdelijke aanduiding voor datum 3"/>
          <p:cNvSpPr>
            <a:spLocks noGrp="1"/>
          </p:cNvSpPr>
          <p:nvPr>
            <p:ph type="dt" sz="half" idx="10"/>
          </p:nvPr>
        </p:nvSpPr>
        <p:spPr/>
        <p:txBody>
          <a:bodyPr/>
          <a:lstStyle/>
          <a:p>
            <a:fld id="{F5CED4D0-4F2B-4253-891B-F014050459E8}" type="datetimeFigureOut">
              <a:rPr lang="en-US" smtClean="0"/>
              <a:t>4/14/2016</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99B72EA6-FDC8-4AE2-B94D-7DD1B3FCDDB7}" type="slidenum">
              <a:rPr lang="en-US" smtClean="0"/>
              <a:t>‹nr.›</a:t>
            </a:fld>
            <a:endParaRPr lang="en-US"/>
          </a:p>
        </p:txBody>
      </p:sp>
    </p:spTree>
    <p:extLst>
      <p:ext uri="{BB962C8B-B14F-4D97-AF65-F5344CB8AC3E}">
        <p14:creationId xmlns:p14="http://schemas.microsoft.com/office/powerpoint/2010/main" val="481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p>
            <a:fld id="{F5CED4D0-4F2B-4253-891B-F014050459E8}" type="datetimeFigureOut">
              <a:rPr lang="en-US" smtClean="0"/>
              <a:t>4/14/2016</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99B72EA6-FDC8-4AE2-B94D-7DD1B3FCDDB7}" type="slidenum">
              <a:rPr lang="en-US" smtClean="0"/>
              <a:t>‹nr.›</a:t>
            </a:fld>
            <a:endParaRPr lang="en-US"/>
          </a:p>
        </p:txBody>
      </p:sp>
    </p:spTree>
    <p:extLst>
      <p:ext uri="{BB962C8B-B14F-4D97-AF65-F5344CB8AC3E}">
        <p14:creationId xmlns:p14="http://schemas.microsoft.com/office/powerpoint/2010/main" val="3896210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p>
            <a:fld id="{F5CED4D0-4F2B-4253-891B-F014050459E8}" type="datetimeFigureOut">
              <a:rPr lang="en-US" smtClean="0"/>
              <a:t>4/14/2016</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99B72EA6-FDC8-4AE2-B94D-7DD1B3FCDDB7}" type="slidenum">
              <a:rPr lang="en-US" smtClean="0"/>
              <a:t>‹nr.›</a:t>
            </a:fld>
            <a:endParaRPr lang="en-US"/>
          </a:p>
        </p:txBody>
      </p:sp>
    </p:spTree>
    <p:extLst>
      <p:ext uri="{BB962C8B-B14F-4D97-AF65-F5344CB8AC3E}">
        <p14:creationId xmlns:p14="http://schemas.microsoft.com/office/powerpoint/2010/main" val="1809098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p>
            <a:fld id="{F5CED4D0-4F2B-4253-891B-F014050459E8}" type="datetimeFigureOut">
              <a:rPr lang="en-US" smtClean="0"/>
              <a:t>4/14/2016</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99B72EA6-FDC8-4AE2-B94D-7DD1B3FCDDB7}" type="slidenum">
              <a:rPr lang="en-US" smtClean="0"/>
              <a:t>‹nr.›</a:t>
            </a:fld>
            <a:endParaRPr lang="en-US"/>
          </a:p>
        </p:txBody>
      </p:sp>
    </p:spTree>
    <p:extLst>
      <p:ext uri="{BB962C8B-B14F-4D97-AF65-F5344CB8AC3E}">
        <p14:creationId xmlns:p14="http://schemas.microsoft.com/office/powerpoint/2010/main" val="401986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F5CED4D0-4F2B-4253-891B-F014050459E8}" type="datetimeFigureOut">
              <a:rPr lang="en-US" smtClean="0"/>
              <a:t>4/14/2016</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99B72EA6-FDC8-4AE2-B94D-7DD1B3FCDDB7}" type="slidenum">
              <a:rPr lang="en-US" smtClean="0"/>
              <a:t>‹nr.›</a:t>
            </a:fld>
            <a:endParaRPr lang="en-US"/>
          </a:p>
        </p:txBody>
      </p:sp>
    </p:spTree>
    <p:extLst>
      <p:ext uri="{BB962C8B-B14F-4D97-AF65-F5344CB8AC3E}">
        <p14:creationId xmlns:p14="http://schemas.microsoft.com/office/powerpoint/2010/main" val="4220046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4"/>
          <p:cNvSpPr>
            <a:spLocks noGrp="1"/>
          </p:cNvSpPr>
          <p:nvPr>
            <p:ph type="dt" sz="half" idx="10"/>
          </p:nvPr>
        </p:nvSpPr>
        <p:spPr/>
        <p:txBody>
          <a:bodyPr/>
          <a:lstStyle/>
          <a:p>
            <a:fld id="{F5CED4D0-4F2B-4253-891B-F014050459E8}" type="datetimeFigureOut">
              <a:rPr lang="en-US" smtClean="0"/>
              <a:t>4/14/2016</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99B72EA6-FDC8-4AE2-B94D-7DD1B3FCDDB7}" type="slidenum">
              <a:rPr lang="en-US" smtClean="0"/>
              <a:t>‹nr.›</a:t>
            </a:fld>
            <a:endParaRPr lang="en-US"/>
          </a:p>
        </p:txBody>
      </p:sp>
    </p:spTree>
    <p:extLst>
      <p:ext uri="{BB962C8B-B14F-4D97-AF65-F5344CB8AC3E}">
        <p14:creationId xmlns:p14="http://schemas.microsoft.com/office/powerpoint/2010/main" val="121375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Tijdelijke aanduiding voor datum 6"/>
          <p:cNvSpPr>
            <a:spLocks noGrp="1"/>
          </p:cNvSpPr>
          <p:nvPr>
            <p:ph type="dt" sz="half" idx="10"/>
          </p:nvPr>
        </p:nvSpPr>
        <p:spPr/>
        <p:txBody>
          <a:bodyPr/>
          <a:lstStyle/>
          <a:p>
            <a:fld id="{F5CED4D0-4F2B-4253-891B-F014050459E8}" type="datetimeFigureOut">
              <a:rPr lang="en-US" smtClean="0"/>
              <a:t>4/14/2016</a:t>
            </a:fld>
            <a:endParaRPr lang="en-US"/>
          </a:p>
        </p:txBody>
      </p:sp>
      <p:sp>
        <p:nvSpPr>
          <p:cNvPr id="8" name="Tijdelijke aanduiding voor voettekst 7"/>
          <p:cNvSpPr>
            <a:spLocks noGrp="1"/>
          </p:cNvSpPr>
          <p:nvPr>
            <p:ph type="ftr" sz="quarter" idx="11"/>
          </p:nvPr>
        </p:nvSpPr>
        <p:spPr/>
        <p:txBody>
          <a:bodyPr/>
          <a:lstStyle/>
          <a:p>
            <a:endParaRPr lang="en-US"/>
          </a:p>
        </p:txBody>
      </p:sp>
      <p:sp>
        <p:nvSpPr>
          <p:cNvPr id="9" name="Tijdelijke aanduiding voor dianummer 8"/>
          <p:cNvSpPr>
            <a:spLocks noGrp="1"/>
          </p:cNvSpPr>
          <p:nvPr>
            <p:ph type="sldNum" sz="quarter" idx="12"/>
          </p:nvPr>
        </p:nvSpPr>
        <p:spPr/>
        <p:txBody>
          <a:bodyPr/>
          <a:lstStyle/>
          <a:p>
            <a:fld id="{99B72EA6-FDC8-4AE2-B94D-7DD1B3FCDDB7}" type="slidenum">
              <a:rPr lang="en-US" smtClean="0"/>
              <a:t>‹nr.›</a:t>
            </a:fld>
            <a:endParaRPr lang="en-US"/>
          </a:p>
        </p:txBody>
      </p:sp>
    </p:spTree>
    <p:extLst>
      <p:ext uri="{BB962C8B-B14F-4D97-AF65-F5344CB8AC3E}">
        <p14:creationId xmlns:p14="http://schemas.microsoft.com/office/powerpoint/2010/main" val="2897397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atum 2"/>
          <p:cNvSpPr>
            <a:spLocks noGrp="1"/>
          </p:cNvSpPr>
          <p:nvPr>
            <p:ph type="dt" sz="half" idx="10"/>
          </p:nvPr>
        </p:nvSpPr>
        <p:spPr/>
        <p:txBody>
          <a:bodyPr/>
          <a:lstStyle/>
          <a:p>
            <a:fld id="{F5CED4D0-4F2B-4253-891B-F014050459E8}" type="datetimeFigureOut">
              <a:rPr lang="en-US" smtClean="0"/>
              <a:t>4/14/2016</a:t>
            </a:fld>
            <a:endParaRPr lang="en-US"/>
          </a:p>
        </p:txBody>
      </p:sp>
      <p:sp>
        <p:nvSpPr>
          <p:cNvPr id="4" name="Tijdelijke aanduiding voor voettekst 3"/>
          <p:cNvSpPr>
            <a:spLocks noGrp="1"/>
          </p:cNvSpPr>
          <p:nvPr>
            <p:ph type="ftr" sz="quarter" idx="11"/>
          </p:nvPr>
        </p:nvSpPr>
        <p:spPr/>
        <p:txBody>
          <a:bodyPr/>
          <a:lstStyle/>
          <a:p>
            <a:endParaRPr lang="en-US"/>
          </a:p>
        </p:txBody>
      </p:sp>
      <p:sp>
        <p:nvSpPr>
          <p:cNvPr id="5" name="Tijdelijke aanduiding voor dianummer 4"/>
          <p:cNvSpPr>
            <a:spLocks noGrp="1"/>
          </p:cNvSpPr>
          <p:nvPr>
            <p:ph type="sldNum" sz="quarter" idx="12"/>
          </p:nvPr>
        </p:nvSpPr>
        <p:spPr/>
        <p:txBody>
          <a:bodyPr/>
          <a:lstStyle/>
          <a:p>
            <a:fld id="{99B72EA6-FDC8-4AE2-B94D-7DD1B3FCDDB7}" type="slidenum">
              <a:rPr lang="en-US" smtClean="0"/>
              <a:t>‹nr.›</a:t>
            </a:fld>
            <a:endParaRPr lang="en-US"/>
          </a:p>
        </p:txBody>
      </p:sp>
    </p:spTree>
    <p:extLst>
      <p:ext uri="{BB962C8B-B14F-4D97-AF65-F5344CB8AC3E}">
        <p14:creationId xmlns:p14="http://schemas.microsoft.com/office/powerpoint/2010/main" val="830984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5CED4D0-4F2B-4253-891B-F014050459E8}" type="datetimeFigureOut">
              <a:rPr lang="en-US" smtClean="0"/>
              <a:t>4/14/2016</a:t>
            </a:fld>
            <a:endParaRPr lang="en-US"/>
          </a:p>
        </p:txBody>
      </p:sp>
      <p:sp>
        <p:nvSpPr>
          <p:cNvPr id="3" name="Tijdelijke aanduiding voor voettekst 2"/>
          <p:cNvSpPr>
            <a:spLocks noGrp="1"/>
          </p:cNvSpPr>
          <p:nvPr>
            <p:ph type="ftr" sz="quarter" idx="11"/>
          </p:nvPr>
        </p:nvSpPr>
        <p:spPr/>
        <p:txBody>
          <a:bodyPr/>
          <a:lstStyle/>
          <a:p>
            <a:endParaRPr lang="en-US"/>
          </a:p>
        </p:txBody>
      </p:sp>
      <p:sp>
        <p:nvSpPr>
          <p:cNvPr id="4" name="Tijdelijke aanduiding voor dianummer 3"/>
          <p:cNvSpPr>
            <a:spLocks noGrp="1"/>
          </p:cNvSpPr>
          <p:nvPr>
            <p:ph type="sldNum" sz="quarter" idx="12"/>
          </p:nvPr>
        </p:nvSpPr>
        <p:spPr/>
        <p:txBody>
          <a:bodyPr/>
          <a:lstStyle/>
          <a:p>
            <a:fld id="{99B72EA6-FDC8-4AE2-B94D-7DD1B3FCDDB7}" type="slidenum">
              <a:rPr lang="en-US" smtClean="0"/>
              <a:t>‹nr.›</a:t>
            </a:fld>
            <a:endParaRPr lang="en-US"/>
          </a:p>
        </p:txBody>
      </p:sp>
    </p:spTree>
    <p:extLst>
      <p:ext uri="{BB962C8B-B14F-4D97-AF65-F5344CB8AC3E}">
        <p14:creationId xmlns:p14="http://schemas.microsoft.com/office/powerpoint/2010/main" val="359402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5CED4D0-4F2B-4253-891B-F014050459E8}" type="datetimeFigureOut">
              <a:rPr lang="en-US" smtClean="0"/>
              <a:t>4/14/2016</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99B72EA6-FDC8-4AE2-B94D-7DD1B3FCDDB7}" type="slidenum">
              <a:rPr lang="en-US" smtClean="0"/>
              <a:t>‹nr.›</a:t>
            </a:fld>
            <a:endParaRPr lang="en-US"/>
          </a:p>
        </p:txBody>
      </p:sp>
    </p:spTree>
    <p:extLst>
      <p:ext uri="{BB962C8B-B14F-4D97-AF65-F5344CB8AC3E}">
        <p14:creationId xmlns:p14="http://schemas.microsoft.com/office/powerpoint/2010/main" val="2661788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5CED4D0-4F2B-4253-891B-F014050459E8}" type="datetimeFigureOut">
              <a:rPr lang="en-US" smtClean="0"/>
              <a:t>4/14/2016</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99B72EA6-FDC8-4AE2-B94D-7DD1B3FCDDB7}" type="slidenum">
              <a:rPr lang="en-US" smtClean="0"/>
              <a:t>‹nr.›</a:t>
            </a:fld>
            <a:endParaRPr lang="en-US"/>
          </a:p>
        </p:txBody>
      </p:sp>
    </p:spTree>
    <p:extLst>
      <p:ext uri="{BB962C8B-B14F-4D97-AF65-F5344CB8AC3E}">
        <p14:creationId xmlns:p14="http://schemas.microsoft.com/office/powerpoint/2010/main" val="1671882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8000"/>
            <a:lum/>
          </a:blip>
          <a:srcRect/>
          <a:stretch>
            <a:fillRect l="-12000" r="-12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en-US"/>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CED4D0-4F2B-4253-891B-F014050459E8}" type="datetimeFigureOut">
              <a:rPr lang="en-US" smtClean="0"/>
              <a:t>4/14/2016</a:t>
            </a:fld>
            <a:endParaRPr lang="en-US"/>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72EA6-FDC8-4AE2-B94D-7DD1B3FCDDB7}" type="slidenum">
              <a:rPr lang="en-US" smtClean="0"/>
              <a:t>‹nr.›</a:t>
            </a:fld>
            <a:endParaRPr lang="en-US"/>
          </a:p>
        </p:txBody>
      </p:sp>
    </p:spTree>
    <p:extLst>
      <p:ext uri="{BB962C8B-B14F-4D97-AF65-F5344CB8AC3E}">
        <p14:creationId xmlns:p14="http://schemas.microsoft.com/office/powerpoint/2010/main" val="3834620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ctrTitle"/>
          </p:nvPr>
        </p:nvSpPr>
        <p:spPr>
          <a:xfrm>
            <a:off x="152400" y="0"/>
            <a:ext cx="8991600" cy="1828800"/>
          </a:xfrm>
        </p:spPr>
        <p:txBody>
          <a:bodyPr/>
          <a:lstStyle/>
          <a:p>
            <a:r>
              <a:rPr lang="nl-BE" sz="3200" b="1" smtClean="0"/>
              <a:t>Thema 4: Weer en klimaat</a:t>
            </a:r>
            <a:endParaRPr lang="nl-NL" sz="3200" b="1" smtClean="0"/>
          </a:p>
        </p:txBody>
      </p:sp>
      <p:sp>
        <p:nvSpPr>
          <p:cNvPr id="1030" name="Rectangle 3"/>
          <p:cNvSpPr>
            <a:spLocks noGrp="1" noChangeArrowheads="1"/>
          </p:cNvSpPr>
          <p:nvPr>
            <p:ph type="subTitle" idx="1"/>
          </p:nvPr>
        </p:nvSpPr>
        <p:spPr>
          <a:xfrm>
            <a:off x="900113" y="1341438"/>
            <a:ext cx="7559675" cy="1079500"/>
          </a:xfrm>
        </p:spPr>
        <p:txBody>
          <a:bodyPr>
            <a:normAutofit fontScale="70000" lnSpcReduction="20000"/>
          </a:bodyPr>
          <a:lstStyle/>
          <a:p>
            <a:r>
              <a:rPr lang="nl-BE" sz="5400" b="1" dirty="0" smtClean="0">
                <a:solidFill>
                  <a:srgbClr val="00B050"/>
                </a:solidFill>
              </a:rPr>
              <a:t>3. Klimaat- en vegetatietypes in Europa</a:t>
            </a:r>
          </a:p>
          <a:p>
            <a:endParaRPr lang="nl-NL" sz="5400" b="1" dirty="0" smtClean="0">
              <a:solidFill>
                <a:srgbClr val="00B050"/>
              </a:solidFill>
            </a:endParaRPr>
          </a:p>
        </p:txBody>
      </p:sp>
      <p:graphicFrame>
        <p:nvGraphicFramePr>
          <p:cNvPr id="1027" name="Object 6"/>
          <p:cNvGraphicFramePr>
            <a:graphicFrameLocks noChangeAspect="1"/>
          </p:cNvGraphicFramePr>
          <p:nvPr/>
        </p:nvGraphicFramePr>
        <p:xfrm>
          <a:off x="2895600" y="3048000"/>
          <a:ext cx="2971800" cy="2252663"/>
        </p:xfrm>
        <a:graphic>
          <a:graphicData uri="http://schemas.openxmlformats.org/presentationml/2006/ole">
            <mc:AlternateContent xmlns:mc="http://schemas.openxmlformats.org/markup-compatibility/2006">
              <mc:Choice xmlns:v="urn:schemas-microsoft-com:vml" Requires="v">
                <p:oleObj spid="_x0000_s1036" name="Bitmapafbeelding" r:id="rId4" imgW="2324424" imgH="1762371" progId="PBrush">
                  <p:embed/>
                </p:oleObj>
              </mc:Choice>
              <mc:Fallback>
                <p:oleObj name="Bitmapafbeelding" r:id="rId4" imgW="2324424" imgH="1762371"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048000"/>
                        <a:ext cx="2971800" cy="225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7"/>
          <p:cNvGraphicFramePr>
            <a:graphicFrameLocks noChangeAspect="1"/>
          </p:cNvGraphicFramePr>
          <p:nvPr/>
        </p:nvGraphicFramePr>
        <p:xfrm>
          <a:off x="6172200" y="3962400"/>
          <a:ext cx="2828925" cy="2403475"/>
        </p:xfrm>
        <a:graphic>
          <a:graphicData uri="http://schemas.openxmlformats.org/presentationml/2006/ole">
            <mc:AlternateContent xmlns:mc="http://schemas.openxmlformats.org/markup-compatibility/2006">
              <mc:Choice xmlns:v="urn:schemas-microsoft-com:vml" Requires="v">
                <p:oleObj spid="_x0000_s1037" name="Bitmapafbeelding" r:id="rId6" imgW="1838095" imgH="1561905" progId="PBrush">
                  <p:embed/>
                </p:oleObj>
              </mc:Choice>
              <mc:Fallback>
                <p:oleObj name="Bitmapafbeelding" r:id="rId6" imgW="1838095" imgH="1561905" progId="PBrus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3962400"/>
                        <a:ext cx="2828925" cy="240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il_fi" descr="http://images.travelpod.com/users/filipbru/1.1283091759.1_zon-sneeuw-en-bergen.jpg"/>
          <p:cNvPicPr/>
          <p:nvPr/>
        </p:nvPicPr>
        <p:blipFill>
          <a:blip r:embed="rId8" cstate="print"/>
          <a:srcRect/>
          <a:stretch>
            <a:fillRect/>
          </a:stretch>
        </p:blipFill>
        <p:spPr bwMode="auto">
          <a:xfrm>
            <a:off x="683568" y="3140968"/>
            <a:ext cx="2088232" cy="3241154"/>
          </a:xfrm>
          <a:prstGeom prst="rect">
            <a:avLst/>
          </a:prstGeom>
          <a:noFill/>
          <a:ln w="9525">
            <a:noFill/>
            <a:miter lim="800000"/>
            <a:headEnd/>
            <a:tailEnd/>
          </a:ln>
        </p:spPr>
      </p:pic>
    </p:spTree>
    <p:extLst>
      <p:ext uri="{BB962C8B-B14F-4D97-AF65-F5344CB8AC3E}">
        <p14:creationId xmlns:p14="http://schemas.microsoft.com/office/powerpoint/2010/main" val="2200074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76672"/>
            <a:ext cx="9144000" cy="5877272"/>
          </a:xfrm>
        </p:spPr>
      </p:pic>
    </p:spTree>
    <p:extLst>
      <p:ext uri="{BB962C8B-B14F-4D97-AF65-F5344CB8AC3E}">
        <p14:creationId xmlns:p14="http://schemas.microsoft.com/office/powerpoint/2010/main" val="1614830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t>4. Wat bepaalt het klimaat?</a:t>
            </a:r>
            <a:endParaRPr lang="en-US" b="1"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268760"/>
            <a:ext cx="8229600" cy="3567418"/>
          </a:xfrm>
        </p:spPr>
      </p:pic>
      <p:grpSp>
        <p:nvGrpSpPr>
          <p:cNvPr id="12" name="Groep 11"/>
          <p:cNvGrpSpPr/>
          <p:nvPr/>
        </p:nvGrpSpPr>
        <p:grpSpPr>
          <a:xfrm>
            <a:off x="204177" y="4869160"/>
            <a:ext cx="8735645" cy="1619476"/>
            <a:chOff x="204177" y="4869160"/>
            <a:chExt cx="8735645" cy="1619476"/>
          </a:xfrm>
        </p:grpSpPr>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177" y="4869160"/>
              <a:ext cx="8735645" cy="1619476"/>
            </a:xfrm>
            <a:prstGeom prst="rect">
              <a:avLst/>
            </a:prstGeom>
          </p:spPr>
        </p:pic>
        <p:cxnSp>
          <p:nvCxnSpPr>
            <p:cNvPr id="7" name="Rechte verbindingslijn 6"/>
            <p:cNvCxnSpPr/>
            <p:nvPr/>
          </p:nvCxnSpPr>
          <p:spPr>
            <a:xfrm>
              <a:off x="5724128" y="5425819"/>
              <a:ext cx="432048" cy="0"/>
            </a:xfrm>
            <a:prstGeom prst="line">
              <a:avLst/>
            </a:prstGeom>
            <a:ln w="76200">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 name="Rechte verbindingslijn 7"/>
            <p:cNvCxnSpPr/>
            <p:nvPr/>
          </p:nvCxnSpPr>
          <p:spPr>
            <a:xfrm>
              <a:off x="3275856" y="5805264"/>
              <a:ext cx="576064" cy="0"/>
            </a:xfrm>
            <a:prstGeom prst="line">
              <a:avLst/>
            </a:prstGeom>
            <a:ln w="76200">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0" name="Rechte verbindingslijn 9"/>
            <p:cNvCxnSpPr/>
            <p:nvPr/>
          </p:nvCxnSpPr>
          <p:spPr>
            <a:xfrm>
              <a:off x="6444208" y="5805264"/>
              <a:ext cx="504056" cy="0"/>
            </a:xfrm>
            <a:prstGeom prst="line">
              <a:avLst/>
            </a:prstGeom>
            <a:ln w="76200">
              <a:solidFill>
                <a:schemeClr val="tx1"/>
              </a:solidFill>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114374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t>Tijdstip van de dag</a:t>
            </a:r>
            <a:endParaRPr lang="en-US" b="1" dirty="0"/>
          </a:p>
        </p:txBody>
      </p:sp>
      <p:sp>
        <p:nvSpPr>
          <p:cNvPr id="3" name="Tijdelijke aanduiding voor inhoud 2"/>
          <p:cNvSpPr>
            <a:spLocks noGrp="1"/>
          </p:cNvSpPr>
          <p:nvPr>
            <p:ph idx="1"/>
          </p:nvPr>
        </p:nvSpPr>
        <p:spPr/>
        <p:txBody>
          <a:bodyPr>
            <a:normAutofit/>
          </a:bodyPr>
          <a:lstStyle/>
          <a:p>
            <a:pPr>
              <a:buFont typeface="Wingdings" panose="05000000000000000000" pitchFamily="2" charset="2"/>
              <a:buChar char="v"/>
            </a:pPr>
            <a:r>
              <a:rPr lang="nl-BE" dirty="0" smtClean="0"/>
              <a:t>Wanneer is het overdag het warmst?</a:t>
            </a:r>
          </a:p>
          <a:p>
            <a:pPr marL="0" indent="0">
              <a:buNone/>
            </a:pPr>
            <a:r>
              <a:rPr lang="nl-BE" i="1" dirty="0" smtClean="0"/>
              <a:t>‘s Middags</a:t>
            </a:r>
          </a:p>
          <a:p>
            <a:pPr>
              <a:buFont typeface="Wingdings" panose="05000000000000000000" pitchFamily="2" charset="2"/>
              <a:buChar char="v"/>
            </a:pPr>
            <a:r>
              <a:rPr lang="nl-BE" dirty="0"/>
              <a:t> </a:t>
            </a:r>
            <a:r>
              <a:rPr lang="nl-BE" dirty="0" smtClean="0"/>
              <a:t>Hoe komt dit?</a:t>
            </a:r>
          </a:p>
          <a:p>
            <a:pPr marL="0" indent="0">
              <a:buNone/>
            </a:pPr>
            <a:r>
              <a:rPr lang="nl-BE" i="1" dirty="0" smtClean="0"/>
              <a:t>De zon staat ‘s middags hoger.</a:t>
            </a:r>
          </a:p>
          <a:p>
            <a:pPr marL="0" indent="0">
              <a:buNone/>
            </a:pPr>
            <a:endParaRPr lang="nl-BE" i="1" dirty="0" smtClean="0"/>
          </a:p>
          <a:p>
            <a:endParaRPr lang="en-US" dirty="0"/>
          </a:p>
        </p:txBody>
      </p:sp>
    </p:spTree>
    <p:extLst>
      <p:ext uri="{BB962C8B-B14F-4D97-AF65-F5344CB8AC3E}">
        <p14:creationId xmlns:p14="http://schemas.microsoft.com/office/powerpoint/2010/main" val="121726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smtClean="0"/>
              <a:t>De temperatuur wordt beïnvloed door de afstand tot de evenaar</a:t>
            </a:r>
            <a:endParaRPr lang="en-US" b="1"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412776"/>
            <a:ext cx="7636139" cy="3672408"/>
          </a:xfrm>
        </p:spPr>
      </p:pic>
      <p:grpSp>
        <p:nvGrpSpPr>
          <p:cNvPr id="8" name="Groep 7"/>
          <p:cNvGrpSpPr/>
          <p:nvPr/>
        </p:nvGrpSpPr>
        <p:grpSpPr>
          <a:xfrm>
            <a:off x="159446" y="5013176"/>
            <a:ext cx="8811855" cy="1609950"/>
            <a:chOff x="159446" y="5013176"/>
            <a:chExt cx="8811855" cy="1609950"/>
          </a:xfrm>
        </p:grpSpPr>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446" y="5013176"/>
              <a:ext cx="8811855" cy="1609950"/>
            </a:xfrm>
            <a:prstGeom prst="rect">
              <a:avLst/>
            </a:prstGeom>
          </p:spPr>
        </p:pic>
        <p:cxnSp>
          <p:nvCxnSpPr>
            <p:cNvPr id="6" name="Rechte verbindingslijn 5"/>
            <p:cNvCxnSpPr/>
            <p:nvPr/>
          </p:nvCxnSpPr>
          <p:spPr>
            <a:xfrm>
              <a:off x="4427984" y="5589240"/>
              <a:ext cx="576064" cy="0"/>
            </a:xfrm>
            <a:prstGeom prst="line">
              <a:avLst/>
            </a:prstGeom>
            <a:ln w="76200">
              <a:solidFill>
                <a:schemeClr val="tx1"/>
              </a:solidFill>
            </a:ln>
          </p:spPr>
          <p:style>
            <a:lnRef idx="3">
              <a:schemeClr val="accent2"/>
            </a:lnRef>
            <a:fillRef idx="0">
              <a:schemeClr val="accent2"/>
            </a:fillRef>
            <a:effectRef idx="2">
              <a:schemeClr val="accent2"/>
            </a:effectRef>
            <a:fontRef idx="minor">
              <a:schemeClr val="tx1"/>
            </a:fontRef>
          </p:style>
        </p:cxnSp>
        <p:cxnSp>
          <p:nvCxnSpPr>
            <p:cNvPr id="7" name="Rechte verbindingslijn 6"/>
            <p:cNvCxnSpPr/>
            <p:nvPr/>
          </p:nvCxnSpPr>
          <p:spPr>
            <a:xfrm>
              <a:off x="1763688" y="6309320"/>
              <a:ext cx="576064" cy="0"/>
            </a:xfrm>
            <a:prstGeom prst="line">
              <a:avLst/>
            </a:prstGeom>
            <a:ln w="76200">
              <a:solidFill>
                <a:schemeClr val="tx1"/>
              </a:solidFill>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153090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t>Extreme koude New York</a:t>
            </a:r>
            <a:endParaRPr lang="en-US" b="1" dirty="0"/>
          </a:p>
        </p:txBody>
      </p:sp>
      <p:sp>
        <p:nvSpPr>
          <p:cNvPr id="3" name="Tijdelijke aanduiding voor inhoud 2"/>
          <p:cNvSpPr>
            <a:spLocks noGrp="1"/>
          </p:cNvSpPr>
          <p:nvPr>
            <p:ph idx="1"/>
          </p:nvPr>
        </p:nvSpPr>
        <p:spPr/>
        <p:txBody>
          <a:bodyPr>
            <a:normAutofit/>
          </a:bodyPr>
          <a:lstStyle/>
          <a:p>
            <a:pPr marL="0" indent="0">
              <a:buNone/>
            </a:pPr>
            <a:r>
              <a:rPr lang="nl-NL" b="1" dirty="0"/>
              <a:t>Bij ons laat de winter het dan wel afweten, in New York hebben ze daar sinds januari niet veel van gemerkt. Na de gigantische lading sneeuw van enkele weken geleden trekt een nieuwe koudegolf over de Amerikaanse oostkust. Gisterenavond is de temperatuur er flink beginnen zakken en dit weekend kan het aanvoelen als -30 graden. De burgemeester heeft de bewoners gevraagd binnen te blijven.</a:t>
            </a:r>
            <a:endParaRPr lang="en-US" dirty="0"/>
          </a:p>
        </p:txBody>
      </p:sp>
    </p:spTree>
    <p:extLst>
      <p:ext uri="{BB962C8B-B14F-4D97-AF65-F5344CB8AC3E}">
        <p14:creationId xmlns:p14="http://schemas.microsoft.com/office/powerpoint/2010/main" val="3065339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t>De invloed van de zee</a:t>
            </a:r>
            <a:endParaRPr lang="en-US" b="1"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96752"/>
            <a:ext cx="9144000" cy="1892915"/>
          </a:xfrm>
        </p:spPr>
      </p:pic>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b="7930"/>
          <a:stretch/>
        </p:blipFill>
        <p:spPr>
          <a:xfrm>
            <a:off x="-1" y="3068961"/>
            <a:ext cx="9144001" cy="3789040"/>
          </a:xfrm>
          <a:prstGeom prst="rect">
            <a:avLst/>
          </a:prstGeom>
        </p:spPr>
      </p:pic>
      <p:sp>
        <p:nvSpPr>
          <p:cNvPr id="6" name="Tekstvak 5"/>
          <p:cNvSpPr txBox="1"/>
          <p:nvPr/>
        </p:nvSpPr>
        <p:spPr>
          <a:xfrm>
            <a:off x="971600" y="3131676"/>
            <a:ext cx="5472608" cy="400110"/>
          </a:xfrm>
          <a:prstGeom prst="rect">
            <a:avLst/>
          </a:prstGeom>
          <a:noFill/>
          <a:ln>
            <a:noFill/>
          </a:ln>
        </p:spPr>
        <p:txBody>
          <a:bodyPr wrap="square" rtlCol="0">
            <a:spAutoFit/>
          </a:bodyPr>
          <a:lstStyle/>
          <a:p>
            <a:r>
              <a:rPr lang="nl-BE" sz="2000" dirty="0"/>
              <a:t>16,8°C – 2,3°C = 14,5°C</a:t>
            </a:r>
            <a:endParaRPr lang="en-US" sz="2000" dirty="0"/>
          </a:p>
        </p:txBody>
      </p:sp>
      <p:sp>
        <p:nvSpPr>
          <p:cNvPr id="7" name="Tekstvak 6"/>
          <p:cNvSpPr txBox="1"/>
          <p:nvPr/>
        </p:nvSpPr>
        <p:spPr>
          <a:xfrm>
            <a:off x="1124000" y="3501008"/>
            <a:ext cx="5472608" cy="400110"/>
          </a:xfrm>
          <a:prstGeom prst="rect">
            <a:avLst/>
          </a:prstGeom>
          <a:noFill/>
          <a:ln>
            <a:noFill/>
          </a:ln>
        </p:spPr>
        <p:txBody>
          <a:bodyPr wrap="square" rtlCol="0">
            <a:spAutoFit/>
          </a:bodyPr>
          <a:lstStyle/>
          <a:p>
            <a:r>
              <a:rPr lang="nl-BE" sz="2000" dirty="0"/>
              <a:t>19,3°C – (-6°C) = 25,3°C</a:t>
            </a:r>
            <a:endParaRPr lang="en-US" sz="2000" dirty="0"/>
          </a:p>
        </p:txBody>
      </p:sp>
      <p:sp>
        <p:nvSpPr>
          <p:cNvPr id="9" name="Rechthoek 8"/>
          <p:cNvSpPr/>
          <p:nvPr/>
        </p:nvSpPr>
        <p:spPr>
          <a:xfrm>
            <a:off x="1328727" y="4221088"/>
            <a:ext cx="5475521" cy="461665"/>
          </a:xfrm>
          <a:prstGeom prst="rect">
            <a:avLst/>
          </a:prstGeom>
        </p:spPr>
        <p:txBody>
          <a:bodyPr wrap="square">
            <a:spAutoFit/>
          </a:bodyPr>
          <a:lstStyle/>
          <a:p>
            <a:r>
              <a:rPr lang="nl-BE" sz="2400" dirty="0" smtClean="0"/>
              <a:t>Korter bij de zee</a:t>
            </a:r>
            <a:endParaRPr lang="en-US" sz="2400" dirty="0"/>
          </a:p>
        </p:txBody>
      </p:sp>
      <p:sp>
        <p:nvSpPr>
          <p:cNvPr id="10" name="Rechthoek 9"/>
          <p:cNvSpPr/>
          <p:nvPr/>
        </p:nvSpPr>
        <p:spPr>
          <a:xfrm>
            <a:off x="0" y="5085184"/>
            <a:ext cx="8856984" cy="1815882"/>
          </a:xfrm>
          <a:prstGeom prst="rect">
            <a:avLst/>
          </a:prstGeom>
        </p:spPr>
        <p:txBody>
          <a:bodyPr wrap="square">
            <a:spAutoFit/>
          </a:bodyPr>
          <a:lstStyle/>
          <a:p>
            <a:r>
              <a:rPr lang="nl-BE" sz="2800" dirty="0" smtClean="0"/>
              <a:t>Londen en Warschau even ver van de evenaar liggen. Londen ligt korter bij de zee, dus door de verzachtende invloed van de zee zal het daar in de winter warmer en in de zomer koeler zijn.</a:t>
            </a:r>
            <a:endParaRPr lang="en-US" sz="2800" dirty="0"/>
          </a:p>
        </p:txBody>
      </p:sp>
    </p:spTree>
    <p:extLst>
      <p:ext uri="{BB962C8B-B14F-4D97-AF65-F5344CB8AC3E}">
        <p14:creationId xmlns:p14="http://schemas.microsoft.com/office/powerpoint/2010/main" val="138159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t>Neerslagverschillen</a:t>
            </a:r>
            <a:endParaRPr lang="en-US" b="1"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1196752"/>
            <a:ext cx="6300192" cy="5551062"/>
          </a:xfrm>
        </p:spPr>
      </p:pic>
    </p:spTree>
    <p:extLst>
      <p:ext uri="{BB962C8B-B14F-4D97-AF65-F5344CB8AC3E}">
        <p14:creationId xmlns:p14="http://schemas.microsoft.com/office/powerpoint/2010/main" val="1255195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t>Neerslagverschillen</a:t>
            </a:r>
            <a:endParaRPr lang="en-US" b="1" dirty="0"/>
          </a:p>
        </p:txBody>
      </p:sp>
      <p:sp>
        <p:nvSpPr>
          <p:cNvPr id="3" name="Tijdelijke aanduiding voor inhoud 2"/>
          <p:cNvSpPr>
            <a:spLocks noGrp="1"/>
          </p:cNvSpPr>
          <p:nvPr>
            <p:ph idx="1"/>
          </p:nvPr>
        </p:nvSpPr>
        <p:spPr/>
        <p:txBody>
          <a:bodyPr/>
          <a:lstStyle/>
          <a:p>
            <a:pPr>
              <a:buFont typeface="Wingdings" panose="05000000000000000000" pitchFamily="2" charset="2"/>
              <a:buChar char="v"/>
            </a:pPr>
            <a:r>
              <a:rPr lang="nl-BE" dirty="0" smtClean="0"/>
              <a:t>Wat stel je vast als je naar de gemiddelde jaarneerslag kijkt van Brussel en die van Kiev?</a:t>
            </a:r>
            <a:endParaRPr lang="en-US" dirty="0" smtClean="0"/>
          </a:p>
          <a:p>
            <a:pPr marL="0" indent="0">
              <a:buNone/>
            </a:pPr>
            <a:r>
              <a:rPr lang="nl-BE" i="1" dirty="0" smtClean="0"/>
              <a:t>In Kiev is het aanzienlijk droger.</a:t>
            </a:r>
          </a:p>
          <a:p>
            <a:pPr>
              <a:buFont typeface="Wingdings" panose="05000000000000000000" pitchFamily="2" charset="2"/>
              <a:buChar char="v"/>
            </a:pPr>
            <a:r>
              <a:rPr lang="nl-BE" dirty="0"/>
              <a:t> </a:t>
            </a:r>
            <a:r>
              <a:rPr lang="nl-BE" dirty="0" smtClean="0"/>
              <a:t>Verklaar.</a:t>
            </a:r>
          </a:p>
          <a:p>
            <a:pPr marL="0" indent="0">
              <a:buNone/>
            </a:pPr>
            <a:r>
              <a:rPr lang="nl-BE" i="1" dirty="0" smtClean="0"/>
              <a:t>De regenwolken komen van over zee. Van zodra ze aan land komen verliezen ze veel regen door de vele heuvels.</a:t>
            </a:r>
            <a:endParaRPr lang="en-US" i="1" dirty="0" smtClean="0"/>
          </a:p>
          <a:p>
            <a:pPr marL="0" indent="0">
              <a:buNone/>
            </a:pPr>
            <a:endParaRPr lang="nl-BE" i="1" dirty="0" smtClean="0"/>
          </a:p>
        </p:txBody>
      </p:sp>
    </p:spTree>
    <p:extLst>
      <p:ext uri="{BB962C8B-B14F-4D97-AF65-F5344CB8AC3E}">
        <p14:creationId xmlns:p14="http://schemas.microsoft.com/office/powerpoint/2010/main" val="123110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244</Words>
  <Application>Microsoft Office PowerPoint</Application>
  <PresentationFormat>Diavoorstelling (4:3)</PresentationFormat>
  <Paragraphs>23</Paragraphs>
  <Slides>9</Slides>
  <Notes>1</Notes>
  <HiddenSlides>0</HiddenSlides>
  <MMClips>0</MMClips>
  <ScaleCrop>false</ScaleCrop>
  <HeadingPairs>
    <vt:vector size="6" baseType="variant">
      <vt:variant>
        <vt:lpstr>Thema</vt:lpstr>
      </vt:variant>
      <vt:variant>
        <vt:i4>1</vt:i4>
      </vt:variant>
      <vt:variant>
        <vt:lpstr>Ingesloten OLE-bronprogramma's</vt:lpstr>
      </vt:variant>
      <vt:variant>
        <vt:i4>1</vt:i4>
      </vt:variant>
      <vt:variant>
        <vt:lpstr>Diatitels</vt:lpstr>
      </vt:variant>
      <vt:variant>
        <vt:i4>9</vt:i4>
      </vt:variant>
    </vt:vector>
  </HeadingPairs>
  <TitlesOfParts>
    <vt:vector size="11" baseType="lpstr">
      <vt:lpstr>Kantoorthema</vt:lpstr>
      <vt:lpstr>Bitmapafbeelding</vt:lpstr>
      <vt:lpstr>Thema 4: Weer en klimaat</vt:lpstr>
      <vt:lpstr>PowerPoint-presentatie</vt:lpstr>
      <vt:lpstr>4. Wat bepaalt het klimaat?</vt:lpstr>
      <vt:lpstr>Tijdstip van de dag</vt:lpstr>
      <vt:lpstr>De temperatuur wordt beïnvloed door de afstand tot de evenaar</vt:lpstr>
      <vt:lpstr>Extreme koude New York</vt:lpstr>
      <vt:lpstr>De invloed van de zee</vt:lpstr>
      <vt:lpstr>Neerslagverschillen</vt:lpstr>
      <vt:lpstr>Neerslagverschillen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Thema 4: Weer en klimaat</dc:title>
  <dc:creator>user</dc:creator>
  <cp:lastModifiedBy>user</cp:lastModifiedBy>
  <cp:revision>9</cp:revision>
  <dcterms:created xsi:type="dcterms:W3CDTF">2016-04-13T14:19:52Z</dcterms:created>
  <dcterms:modified xsi:type="dcterms:W3CDTF">2016-04-14T09:53:41Z</dcterms:modified>
</cp:coreProperties>
</file>